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41" d="100"/>
          <a:sy n="41" d="100"/>
        </p:scale>
        <p:origin x="691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zh-CN"/>
  <c:roundedCorners val="0"/>
  <c:style val="2"/>
  <c:chart>
    <c:autoTitleDeleted val="1"/>
    <c:plotArea>
      <c:layout>
        <c:manualLayout>
          <c:layoutTarget val="inner"/>
          <c:xMode val="edge"/>
          <c:yMode val="edge"/>
          <c:x val="1.9547200000000001E-2"/>
          <c:y val="6.2499699999999998E-2"/>
          <c:w val="0.97545300000000001"/>
          <c:h val="0.89191799999999999"/>
        </c:manualLayout>
      </c:layout>
      <c:lineChart>
        <c:grouping val="standar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BFT(liveness)</c:v>
                </c:pt>
              </c:strCache>
            </c:strRef>
          </c:tx>
          <c:spPr>
            <a:ln w="50800" cap="flat">
              <a:solidFill>
                <a:schemeClr val="accent4">
                  <a:hueOff val="-461056"/>
                  <a:satOff val="4338"/>
                  <a:lumOff val="-10225"/>
                </a:schemeClr>
              </a:solidFill>
              <a:prstDash val="solid"/>
              <a:miter lim="400000"/>
            </a:ln>
            <a:effectLst/>
          </c:spPr>
          <c:marker>
            <c:symbol val="circle"/>
            <c:size val="6"/>
            <c:spPr>
              <a:solidFill>
                <a:srgbClr val="FFFFFF"/>
              </a:solidFill>
              <a:ln w="76200" cap="flat">
                <a:solidFill>
                  <a:schemeClr val="accent4">
                    <a:hueOff val="-461056"/>
                    <a:satOff val="4338"/>
                    <a:lumOff val="-10225"/>
                  </a:schemeClr>
                </a:solidFill>
                <a:prstDash val="solid"/>
                <a:miter lim="400000"/>
              </a:ln>
              <a:effectLst/>
            </c:spPr>
          </c:marker>
          <c:cat>
            <c:strRef>
              <c:f>Sheet1!$B$1:$N$1</c:f>
              <c:strCache>
                <c:ptCount val="13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</c:strCache>
            </c:strRef>
          </c:cat>
          <c:val>
            <c:numRef>
              <c:f>Sheet1!$B$2:$N$2</c:f>
              <c:numCache>
                <c:formatCode>General</c:formatCode>
                <c:ptCount val="13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100</c:v>
                </c:pt>
                <c:pt idx="5">
                  <c:v>100</c:v>
                </c:pt>
                <c:pt idx="6">
                  <c:v>100</c:v>
                </c:pt>
                <c:pt idx="7">
                  <c:v>100</c:v>
                </c:pt>
                <c:pt idx="8">
                  <c:v>100</c:v>
                </c:pt>
                <c:pt idx="9">
                  <c:v>100</c:v>
                </c:pt>
                <c:pt idx="10">
                  <c:v>100</c:v>
                </c:pt>
                <c:pt idx="11">
                  <c:v>100</c:v>
                </c:pt>
                <c:pt idx="12">
                  <c:v>100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9C79-40E6-B545-A80511F3F0FC}"/>
            </c:ext>
          </c:extLst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Bitcoin</c:v>
                </c:pt>
              </c:strCache>
            </c:strRef>
          </c:tx>
          <c:spPr>
            <a:ln w="50800" cap="flat">
              <a:solidFill>
                <a:schemeClr val="accent4">
                  <a:hueOff val="-1081314"/>
                  <a:satOff val="4338"/>
                  <a:lumOff val="-8931"/>
                </a:schemeClr>
              </a:solidFill>
              <a:prstDash val="solid"/>
              <a:miter lim="400000"/>
            </a:ln>
            <a:effectLst/>
          </c:spPr>
          <c:marker>
            <c:symbol val="circle"/>
            <c:size val="6"/>
            <c:spPr>
              <a:solidFill>
                <a:srgbClr val="FFFFFF"/>
              </a:solidFill>
              <a:ln w="76200" cap="flat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  <a:prstDash val="solid"/>
                <a:miter lim="400000"/>
              </a:ln>
              <a:effectLst/>
            </c:spPr>
          </c:marker>
          <c:cat>
            <c:strRef>
              <c:f>Sheet1!$B$1:$N$1</c:f>
              <c:strCache>
                <c:ptCount val="13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</c:strCache>
            </c:strRef>
          </c:cat>
          <c:val>
            <c:numRef>
              <c:f>Sheet1!$B$3:$N$3</c:f>
              <c:numCache>
                <c:formatCode>General</c:formatCode>
                <c:ptCount val="13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5</c:v>
                </c:pt>
                <c:pt idx="5">
                  <c:v>10</c:v>
                </c:pt>
                <c:pt idx="6">
                  <c:v>50</c:v>
                </c:pt>
                <c:pt idx="7">
                  <c:v>95</c:v>
                </c:pt>
                <c:pt idx="8">
                  <c:v>98</c:v>
                </c:pt>
                <c:pt idx="9">
                  <c:v>99</c:v>
                </c:pt>
                <c:pt idx="10">
                  <c:v>100</c:v>
                </c:pt>
                <c:pt idx="11">
                  <c:v>100</c:v>
                </c:pt>
                <c:pt idx="12">
                  <c:v>100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9C79-40E6-B545-A80511F3F0FC}"/>
            </c:ext>
          </c:extLst>
        </c:ser>
        <c:ser>
          <c:idx val="2"/>
          <c:order val="2"/>
          <c:tx>
            <c:strRef>
              <c:f>Sheet1!$A$4</c:f>
              <c:strCache>
                <c:ptCount val="1"/>
                <c:pt idx="0">
                  <c:v>BFT</c:v>
                </c:pt>
              </c:strCache>
            </c:strRef>
          </c:tx>
          <c:spPr>
            <a:ln w="50800" cap="flat">
              <a:solidFill>
                <a:srgbClr val="FF5400"/>
              </a:solidFill>
              <a:prstDash val="solid"/>
              <a:miter lim="400000"/>
            </a:ln>
            <a:effectLst/>
          </c:spPr>
          <c:marker>
            <c:symbol val="circle"/>
            <c:size val="6"/>
            <c:spPr>
              <a:solidFill>
                <a:srgbClr val="FFFFFF"/>
              </a:solidFill>
              <a:ln w="76200" cap="flat">
                <a:solidFill>
                  <a:srgbClr val="FF5400"/>
                </a:solidFill>
                <a:prstDash val="solid"/>
                <a:miter lim="400000"/>
              </a:ln>
              <a:effectLst/>
            </c:spPr>
          </c:marker>
          <c:cat>
            <c:strRef>
              <c:f>Sheet1!$B$1:$N$1</c:f>
              <c:strCache>
                <c:ptCount val="13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</c:strCache>
            </c:strRef>
          </c:cat>
          <c:val>
            <c:numRef>
              <c:f>Sheet1!$B$4:$N$4</c:f>
              <c:numCache>
                <c:formatCode>General</c:formatCode>
                <c:ptCount val="13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20</c:v>
                </c:pt>
                <c:pt idx="5">
                  <c:v>40</c:v>
                </c:pt>
                <c:pt idx="6">
                  <c:v>60</c:v>
                </c:pt>
                <c:pt idx="7">
                  <c:v>80</c:v>
                </c:pt>
                <c:pt idx="8">
                  <c:v>100</c:v>
                </c:pt>
                <c:pt idx="9">
                  <c:v>100</c:v>
                </c:pt>
                <c:pt idx="10">
                  <c:v>100</c:v>
                </c:pt>
                <c:pt idx="11">
                  <c:v>100</c:v>
                </c:pt>
                <c:pt idx="12">
                  <c:v>100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9C79-40E6-B545-A80511F3F0F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094734552"/>
        <c:axId val="2094734553"/>
      </c:lineChart>
      <c:catAx>
        <c:axId val="2094734552"/>
        <c:scaling>
          <c:orientation val="minMax"/>
        </c:scaling>
        <c:delete val="0"/>
        <c:axPos val="b"/>
        <c:numFmt formatCode="General" sourceLinked="0"/>
        <c:majorTickMark val="cross"/>
        <c:minorTickMark val="none"/>
        <c:tickLblPos val="none"/>
        <c:spPr>
          <a:ln w="12700" cap="flat">
            <a:solidFill>
              <a:srgbClr val="FFFFFF"/>
            </a:solidFill>
            <a:prstDash val="solid"/>
            <a:miter lim="400000"/>
          </a:ln>
        </c:spPr>
        <c:txPr>
          <a:bodyPr rot="0"/>
          <a:lstStyle/>
          <a:p>
            <a:pPr>
              <a:defRPr sz="3200" b="0" i="0" u="none" strike="noStrike">
                <a:solidFill>
                  <a:srgbClr val="000000"/>
                </a:solidFill>
                <a:latin typeface="Helvetica Neue"/>
              </a:defRPr>
            </a:pPr>
            <a:endParaRPr lang="zh-CN"/>
          </a:p>
        </c:txPr>
        <c:crossAx val="2094734553"/>
        <c:crosses val="autoZero"/>
        <c:auto val="1"/>
        <c:lblAlgn val="ctr"/>
        <c:lblOffset val="100"/>
        <c:noMultiLvlLbl val="1"/>
      </c:catAx>
      <c:valAx>
        <c:axId val="2094734553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B8B8B8"/>
              </a:solidFill>
              <a:prstDash val="solid"/>
              <a:miter lim="400000"/>
            </a:ln>
          </c:spPr>
        </c:majorGridlines>
        <c:numFmt formatCode="#,##0.000%" sourceLinked="0"/>
        <c:majorTickMark val="cross"/>
        <c:minorTickMark val="none"/>
        <c:tickLblPos val="none"/>
        <c:spPr>
          <a:ln w="12700" cap="flat">
            <a:noFill/>
            <a:prstDash val="solid"/>
            <a:miter lim="400000"/>
          </a:ln>
        </c:spPr>
        <c:txPr>
          <a:bodyPr rot="0"/>
          <a:lstStyle/>
          <a:p>
            <a:pPr>
              <a:defRPr sz="3200" b="0" i="0" u="none" strike="noStrike">
                <a:solidFill>
                  <a:srgbClr val="000000"/>
                </a:solidFill>
                <a:latin typeface="Helvetica Neue"/>
              </a:defRPr>
            </a:pPr>
            <a:endParaRPr lang="zh-CN"/>
          </a:p>
        </c:txPr>
        <c:crossAx val="2094734552"/>
        <c:crosses val="autoZero"/>
        <c:crossBetween val="midCat"/>
        <c:majorUnit val="25"/>
        <c:minorUnit val="12.5"/>
      </c:valAx>
      <c:spPr>
        <a:gradFill flip="none" rotWithShape="1">
          <a:gsLst>
            <a:gs pos="0">
              <a:srgbClr val="929292"/>
            </a:gs>
            <a:gs pos="100000">
              <a:srgbClr val="5E5E5E"/>
            </a:gs>
          </a:gsLst>
          <a:lin ang="5400000" scaled="0"/>
        </a:gradFill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80" name="Shape 8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与副标题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文本"/>
          <p:cNvSpPr txBox="1">
            <a:spLocks noGrp="1"/>
          </p:cNvSpPr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标题文本</a:t>
            </a:r>
          </a:p>
        </p:txBody>
      </p:sp>
      <p:sp>
        <p:nvSpPr>
          <p:cNvPr id="12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>
                <a:solidFill>
                  <a:srgbClr val="D5D5D5"/>
                </a:solidFill>
              </a:defRPr>
            </a:lvl1pPr>
            <a:lvl2pPr marL="0" indent="0" algn="ctr">
              <a:spcBef>
                <a:spcPts val="0"/>
              </a:spcBef>
              <a:buSzTx/>
              <a:buNone/>
              <a:defRPr sz="5400">
                <a:solidFill>
                  <a:srgbClr val="D5D5D5"/>
                </a:solidFill>
              </a:defRPr>
            </a:lvl2pPr>
            <a:lvl3pPr marL="0" indent="0" algn="ctr">
              <a:spcBef>
                <a:spcPts val="0"/>
              </a:spcBef>
              <a:buSzTx/>
              <a:buNone/>
              <a:defRPr sz="5400">
                <a:solidFill>
                  <a:srgbClr val="D5D5D5"/>
                </a:solidFill>
              </a:defRPr>
            </a:lvl3pPr>
            <a:lvl4pPr marL="0" indent="0" algn="ctr">
              <a:spcBef>
                <a:spcPts val="0"/>
              </a:spcBef>
              <a:buSzTx/>
              <a:buNone/>
              <a:defRPr sz="5400">
                <a:solidFill>
                  <a:srgbClr val="D5D5D5"/>
                </a:solidFill>
              </a:defRPr>
            </a:lvl4pPr>
            <a:lvl5pPr marL="0" indent="0" algn="ctr">
              <a:spcBef>
                <a:spcPts val="0"/>
              </a:spcBef>
              <a:buSzTx/>
              <a:buNone/>
              <a:defRPr sz="5400">
                <a:solidFill>
                  <a:srgbClr val="D5D5D5"/>
                </a:solidFill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3" name="Guang Yang Conflux"/>
          <p:cNvSpPr txBox="1"/>
          <p:nvPr/>
        </p:nvSpPr>
        <p:spPr>
          <a:xfrm>
            <a:off x="1778000" y="9160525"/>
            <a:ext cx="20828000" cy="158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defTabSz="759459">
              <a:defRPr sz="4968" b="0">
                <a:solidFill>
                  <a:srgbClr val="D5D5D5"/>
                </a:solidFill>
              </a:defRPr>
            </a:pPr>
            <a:r>
              <a:t>Guang Yang</a:t>
            </a:r>
            <a:br/>
            <a:r>
              <a:t>Conflux</a:t>
            </a:r>
          </a:p>
        </p:txBody>
      </p:sp>
      <p:sp>
        <p:nvSpPr>
          <p:cNvPr id="14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 - 居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标题文本"/>
          <p:cNvSpPr txBox="1">
            <a:spLocks noGrp="1"/>
          </p:cNvSpPr>
          <p:nvPr>
            <p:ph type="title"/>
          </p:nvPr>
        </p:nvSpPr>
        <p:spPr>
          <a:xfrm>
            <a:off x="1778000" y="4533900"/>
            <a:ext cx="20828000" cy="46482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标题文本</a:t>
            </a:r>
          </a:p>
        </p:txBody>
      </p:sp>
      <p:sp>
        <p:nvSpPr>
          <p:cNvPr id="2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 - 顶部对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标题文本"/>
          <p:cNvSpPr txBox="1">
            <a:spLocks noGrp="1"/>
          </p:cNvSpPr>
          <p:nvPr>
            <p:ph type="title"/>
          </p:nvPr>
        </p:nvSpPr>
        <p:spPr>
          <a:xfrm>
            <a:off x="1689100" y="355600"/>
            <a:ext cx="16508996" cy="2286000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标题文本</a:t>
            </a:r>
          </a:p>
        </p:txBody>
      </p:sp>
      <p:sp>
        <p:nvSpPr>
          <p:cNvPr id="30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标题文本"/>
          <p:cNvSpPr txBox="1">
            <a:spLocks noGrp="1"/>
          </p:cNvSpPr>
          <p:nvPr>
            <p:ph type="title"/>
          </p:nvPr>
        </p:nvSpPr>
        <p:spPr>
          <a:xfrm>
            <a:off x="1689100" y="355600"/>
            <a:ext cx="16510000" cy="2286000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标题文本</a:t>
            </a:r>
          </a:p>
        </p:txBody>
      </p:sp>
      <p:sp>
        <p:nvSpPr>
          <p:cNvPr id="38" name="正文级别 1…"/>
          <p:cNvSpPr txBox="1">
            <a:spLocks noGrp="1"/>
          </p:cNvSpPr>
          <p:nvPr>
            <p:ph type="body" idx="1"/>
          </p:nvPr>
        </p:nvSpPr>
        <p:spPr>
          <a:xfrm>
            <a:off x="1689100" y="3149600"/>
            <a:ext cx="21005800" cy="9296400"/>
          </a:xfrm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3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、项目符号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图像"/>
          <p:cNvSpPr>
            <a:spLocks noGrp="1"/>
          </p:cNvSpPr>
          <p:nvPr>
            <p:ph type="pic" sz="half" idx="21"/>
          </p:nvPr>
        </p:nvSpPr>
        <p:spPr>
          <a:xfrm>
            <a:off x="10960100" y="3149600"/>
            <a:ext cx="13944600" cy="9296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47" name="标题文本"/>
          <p:cNvSpPr txBox="1">
            <a:spLocks noGrp="1"/>
          </p:cNvSpPr>
          <p:nvPr>
            <p:ph type="title"/>
          </p:nvPr>
        </p:nvSpPr>
        <p:spPr>
          <a:xfrm>
            <a:off x="1689100" y="355600"/>
            <a:ext cx="16510000" cy="2286000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标题文本</a:t>
            </a:r>
          </a:p>
        </p:txBody>
      </p:sp>
      <p:sp>
        <p:nvSpPr>
          <p:cNvPr id="48" name="正文级别 1…"/>
          <p:cNvSpPr txBox="1">
            <a:spLocks noGrp="1"/>
          </p:cNvSpPr>
          <p:nvPr>
            <p:ph type="body" sz="half" idx="1"/>
          </p:nvPr>
        </p:nvSpPr>
        <p:spPr>
          <a:xfrm>
            <a:off x="1689100" y="3149600"/>
            <a:ext cx="10223500" cy="9296400"/>
          </a:xfrm>
          <a:prstGeom prst="rect">
            <a:avLst/>
          </a:prstGeom>
        </p:spPr>
        <p:txBody>
          <a:bodyPr/>
          <a:lstStyle>
            <a:lvl1pPr marL="558800" indent="-558800">
              <a:spcBef>
                <a:spcPts val="4500"/>
              </a:spcBef>
              <a:defRPr sz="3800"/>
            </a:lvl1pPr>
            <a:lvl2pPr marL="1117600" indent="-558800">
              <a:spcBef>
                <a:spcPts val="4500"/>
              </a:spcBef>
              <a:defRPr sz="3800"/>
            </a:lvl2pPr>
            <a:lvl3pPr marL="1676400" indent="-558800">
              <a:spcBef>
                <a:spcPts val="4500"/>
              </a:spcBef>
              <a:defRPr sz="3800"/>
            </a:lvl3pPr>
            <a:lvl4pPr marL="2235200" indent="-558800">
              <a:spcBef>
                <a:spcPts val="4500"/>
              </a:spcBef>
              <a:defRPr sz="3800"/>
            </a:lvl4pPr>
            <a:lvl5pPr marL="2794000" indent="-558800">
              <a:spcBef>
                <a:spcPts val="4500"/>
              </a:spcBef>
              <a:defRPr sz="38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正文级别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7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引文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–Johnny Appleseed"/>
          <p:cNvSpPr txBox="1">
            <a:spLocks noGrp="1"/>
          </p:cNvSpPr>
          <p:nvPr>
            <p:ph type="body" sz="quarter" idx="21"/>
          </p:nvPr>
        </p:nvSpPr>
        <p:spPr>
          <a:xfrm>
            <a:off x="2387600" y="8953500"/>
            <a:ext cx="19621500" cy="58552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200" i="1">
                <a:solidFill>
                  <a:srgbClr val="000000"/>
                </a:solidFill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72" name="“在此键入引文。”"/>
          <p:cNvSpPr txBox="1">
            <a:spLocks noGrp="1"/>
          </p:cNvSpPr>
          <p:nvPr>
            <p:ph type="body" sz="quarter" idx="22"/>
          </p:nvPr>
        </p:nvSpPr>
        <p:spPr>
          <a:xfrm>
            <a:off x="2387600" y="6013450"/>
            <a:ext cx="19621500" cy="9525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“在此键入引文。”</a:t>
            </a:r>
          </a:p>
        </p:txBody>
      </p:sp>
      <p:sp>
        <p:nvSpPr>
          <p:cNvPr id="7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0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文级别 1…"/>
          <p:cNvSpPr txBox="1">
            <a:spLocks noGrp="1"/>
          </p:cNvSpPr>
          <p:nvPr>
            <p:ph type="body" idx="1"/>
          </p:nvPr>
        </p:nvSpPr>
        <p:spPr>
          <a:xfrm>
            <a:off x="1689100" y="1778000"/>
            <a:ext cx="21005800" cy="10160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3" name="标题文本"/>
          <p:cNvSpPr txBox="1">
            <a:spLocks noGrp="1"/>
          </p:cNvSpPr>
          <p:nvPr>
            <p:ph type="title"/>
          </p:nvPr>
        </p:nvSpPr>
        <p:spPr>
          <a:xfrm>
            <a:off x="1689100" y="355600"/>
            <a:ext cx="21005800" cy="228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标题文本</a:t>
            </a:r>
          </a:p>
        </p:txBody>
      </p:sp>
      <p:sp>
        <p:nvSpPr>
          <p:cNvPr id="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959031" y="13081000"/>
            <a:ext cx="453238" cy="46106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transition spd="med"/>
  <p:txStyles>
    <p:title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1pPr>
      <a:lvl2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2pPr>
      <a:lvl3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3pPr>
      <a:lvl4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4pPr>
      <a:lvl5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5pPr>
      <a:lvl6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6pPr>
      <a:lvl7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7pPr>
      <a:lvl8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8pPr>
      <a:lvl9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9pPr>
    </p:titleStyle>
    <p:bodyStyle>
      <a:lvl1pPr marL="63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4800" b="0" i="0" u="none" strike="noStrike" cap="none" spc="0" baseline="0"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127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4800" b="0" i="0" u="none" strike="noStrike" cap="none" spc="0" baseline="0"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90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4800" b="0" i="0" u="none" strike="noStrike" cap="none" spc="0" baseline="0"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254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4800" b="0" i="0" u="none" strike="noStrike" cap="none" spc="0" baseline="0"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317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4800" b="0" i="0" u="none" strike="noStrike" cap="none" spc="0" baseline="0"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381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4800" b="0" i="0" u="none" strike="noStrike" cap="none" spc="0" baseline="0"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444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4800" b="0" i="0" u="none" strike="noStrike" cap="none" spc="0" baseline="0"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508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4800" b="0" i="0" u="none" strike="noStrike" cap="none" spc="0" baseline="0"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571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4800" b="0" i="0" u="none" strike="noStrike" cap="none" spc="0" baseline="0"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Cross-Chain Portable Assets…"/>
          <p:cNvSpPr txBox="1">
            <a:spLocks noGrp="1"/>
          </p:cNvSpPr>
          <p:nvPr>
            <p:ph type="ctrTitle"/>
          </p:nvPr>
        </p:nvSpPr>
        <p:spPr>
          <a:xfrm>
            <a:off x="1778000" y="2298700"/>
            <a:ext cx="20828000" cy="5551521"/>
          </a:xfrm>
          <a:prstGeom prst="rect">
            <a:avLst/>
          </a:prstGeom>
        </p:spPr>
        <p:txBody>
          <a:bodyPr anchor="ctr"/>
          <a:lstStyle/>
          <a:p>
            <a:pPr>
              <a:defRPr sz="10800"/>
            </a:pPr>
            <a:r>
              <a:t>Cross-Chain Portable Assets</a:t>
            </a:r>
          </a:p>
          <a:p>
            <a:pPr>
              <a:defRPr sz="10800"/>
            </a:pPr>
            <a:r>
              <a:t>based on Decentralized Custody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One Observ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One Observation</a:t>
            </a:r>
          </a:p>
        </p:txBody>
      </p:sp>
      <p:sp>
        <p:nvSpPr>
          <p:cNvPr id="195" name="attacker’s power vs. success probability"/>
          <p:cNvSpPr txBox="1">
            <a:spLocks noGrp="1"/>
          </p:cNvSpPr>
          <p:nvPr>
            <p:ph type="body" sz="quarter" idx="1"/>
          </p:nvPr>
        </p:nvSpPr>
        <p:spPr>
          <a:xfrm>
            <a:off x="1689100" y="3149600"/>
            <a:ext cx="11833683" cy="1190461"/>
          </a:xfrm>
          <a:prstGeom prst="rect">
            <a:avLst/>
          </a:prstGeom>
        </p:spPr>
        <p:txBody>
          <a:bodyPr/>
          <a:lstStyle/>
          <a:p>
            <a:r>
              <a:t>attacker’s power vs. success probability</a:t>
            </a:r>
          </a:p>
        </p:txBody>
      </p:sp>
      <p:sp>
        <p:nvSpPr>
          <p:cNvPr id="196" name="⇒ secure against bounded attacker"/>
          <p:cNvSpPr txBox="1"/>
          <p:nvPr/>
        </p:nvSpPr>
        <p:spPr>
          <a:xfrm>
            <a:off x="13585440" y="3340614"/>
            <a:ext cx="9796578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5900"/>
              </a:spcBef>
              <a:defRPr sz="4800" b="0">
                <a:solidFill>
                  <a:srgbClr val="FFFFFF"/>
                </a:solidFill>
              </a:defRPr>
            </a:lvl1pPr>
          </a:lstStyle>
          <a:p>
            <a:r>
              <a:t>⇒ secure against bounded attacker</a:t>
            </a:r>
          </a:p>
        </p:txBody>
      </p:sp>
      <p:grpSp>
        <p:nvGrpSpPr>
          <p:cNvPr id="212" name="成组"/>
          <p:cNvGrpSpPr/>
          <p:nvPr/>
        </p:nvGrpSpPr>
        <p:grpSpPr>
          <a:xfrm>
            <a:off x="2170211" y="4198762"/>
            <a:ext cx="18621464" cy="8236655"/>
            <a:chOff x="0" y="-201243"/>
            <a:chExt cx="18621463" cy="8236653"/>
          </a:xfrm>
        </p:grpSpPr>
        <p:graphicFrame>
          <p:nvGraphicFramePr>
            <p:cNvPr id="197" name="二维折线图"/>
            <p:cNvGraphicFramePr/>
            <p:nvPr/>
          </p:nvGraphicFramePr>
          <p:xfrm>
            <a:off x="1044304" y="-201244"/>
            <a:ext cx="16983448" cy="753957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198" name="100%"/>
            <p:cNvSpPr txBox="1"/>
            <p:nvPr/>
          </p:nvSpPr>
          <p:spPr>
            <a:xfrm>
              <a:off x="0" y="-2"/>
              <a:ext cx="1130809" cy="5604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100%</a:t>
              </a:r>
            </a:p>
          </p:txBody>
        </p:sp>
        <p:sp>
          <p:nvSpPr>
            <p:cNvPr id="199" name="0"/>
            <p:cNvSpPr txBox="1"/>
            <p:nvPr/>
          </p:nvSpPr>
          <p:spPr>
            <a:xfrm>
              <a:off x="804672" y="6772924"/>
              <a:ext cx="326137" cy="5604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0</a:t>
              </a:r>
            </a:p>
          </p:txBody>
        </p:sp>
        <p:sp>
          <p:nvSpPr>
            <p:cNvPr id="200" name="50%"/>
            <p:cNvSpPr txBox="1"/>
            <p:nvPr/>
          </p:nvSpPr>
          <p:spPr>
            <a:xfrm>
              <a:off x="211836" y="3386461"/>
              <a:ext cx="918973" cy="5604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50%</a:t>
              </a:r>
            </a:p>
          </p:txBody>
        </p:sp>
        <p:sp>
          <p:nvSpPr>
            <p:cNvPr id="201" name="75%"/>
            <p:cNvSpPr txBox="1"/>
            <p:nvPr/>
          </p:nvSpPr>
          <p:spPr>
            <a:xfrm>
              <a:off x="211836" y="1693230"/>
              <a:ext cx="918973" cy="5604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75%</a:t>
              </a:r>
            </a:p>
          </p:txBody>
        </p:sp>
        <p:sp>
          <p:nvSpPr>
            <p:cNvPr id="202" name="25%"/>
            <p:cNvSpPr txBox="1"/>
            <p:nvPr/>
          </p:nvSpPr>
          <p:spPr>
            <a:xfrm>
              <a:off x="211836" y="5079694"/>
              <a:ext cx="918973" cy="5604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25%</a:t>
              </a:r>
            </a:p>
          </p:txBody>
        </p:sp>
        <p:sp>
          <p:nvSpPr>
            <p:cNvPr id="203" name="100%"/>
            <p:cNvSpPr txBox="1"/>
            <p:nvPr/>
          </p:nvSpPr>
          <p:spPr>
            <a:xfrm>
              <a:off x="17490655" y="7474959"/>
              <a:ext cx="1130809" cy="5604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100%</a:t>
              </a:r>
            </a:p>
          </p:txBody>
        </p:sp>
        <p:sp>
          <p:nvSpPr>
            <p:cNvPr id="204" name="67%"/>
            <p:cNvSpPr txBox="1"/>
            <p:nvPr/>
          </p:nvSpPr>
          <p:spPr>
            <a:xfrm>
              <a:off x="11457794" y="7474959"/>
              <a:ext cx="918973" cy="5604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67%</a:t>
              </a:r>
            </a:p>
          </p:txBody>
        </p:sp>
        <p:sp>
          <p:nvSpPr>
            <p:cNvPr id="205" name="50%"/>
            <p:cNvSpPr txBox="1"/>
            <p:nvPr/>
          </p:nvSpPr>
          <p:spPr>
            <a:xfrm>
              <a:off x="9076542" y="7474959"/>
              <a:ext cx="918973" cy="5604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50%</a:t>
              </a:r>
            </a:p>
          </p:txBody>
        </p:sp>
        <p:sp>
          <p:nvSpPr>
            <p:cNvPr id="206" name="0"/>
            <p:cNvSpPr txBox="1"/>
            <p:nvPr/>
          </p:nvSpPr>
          <p:spPr>
            <a:xfrm>
              <a:off x="1262755" y="7474959"/>
              <a:ext cx="326137" cy="5604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0</a:t>
              </a:r>
            </a:p>
          </p:txBody>
        </p:sp>
        <p:sp>
          <p:nvSpPr>
            <p:cNvPr id="207" name="33%"/>
            <p:cNvSpPr txBox="1"/>
            <p:nvPr/>
          </p:nvSpPr>
          <p:spPr>
            <a:xfrm>
              <a:off x="6063856" y="7474959"/>
              <a:ext cx="918973" cy="5604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33%</a:t>
              </a:r>
            </a:p>
          </p:txBody>
        </p:sp>
        <p:sp>
          <p:nvSpPr>
            <p:cNvPr id="208" name="PoW"/>
            <p:cNvSpPr txBox="1"/>
            <p:nvPr/>
          </p:nvSpPr>
          <p:spPr>
            <a:xfrm>
              <a:off x="8773393" y="5598133"/>
              <a:ext cx="1525271" cy="8578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5000">
                  <a:solidFill>
                    <a:schemeClr val="accent4">
                      <a:hueOff val="-1081314"/>
                      <a:satOff val="4338"/>
                      <a:lumOff val="-8931"/>
                    </a:schemeClr>
                  </a:solidFill>
                </a:defRPr>
              </a:lvl1pPr>
            </a:lstStyle>
            <a:p>
              <a:r>
                <a:t>PoW</a:t>
              </a:r>
            </a:p>
          </p:txBody>
        </p:sp>
        <p:sp>
          <p:nvSpPr>
            <p:cNvPr id="209" name="BFT (liveness)"/>
            <p:cNvSpPr txBox="1"/>
            <p:nvPr/>
          </p:nvSpPr>
          <p:spPr>
            <a:xfrm>
              <a:off x="6633701" y="1157163"/>
              <a:ext cx="2935606" cy="16325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sz="5000">
                  <a:solidFill>
                    <a:schemeClr val="accent4">
                      <a:hueOff val="-461056"/>
                      <a:satOff val="4338"/>
                      <a:lumOff val="-10225"/>
                    </a:schemeClr>
                  </a:solidFill>
                </a:defRPr>
              </a:pPr>
              <a:r>
                <a:t>BFT</a:t>
              </a:r>
              <a:br/>
              <a:r>
                <a:t>(liveness)</a:t>
              </a:r>
            </a:p>
          </p:txBody>
        </p:sp>
        <p:sp>
          <p:nvSpPr>
            <p:cNvPr id="210" name="直线"/>
            <p:cNvSpPr/>
            <p:nvPr/>
          </p:nvSpPr>
          <p:spPr>
            <a:xfrm flipV="1">
              <a:off x="1391108" y="277574"/>
              <a:ext cx="16591339" cy="6803732"/>
            </a:xfrm>
            <a:prstGeom prst="line">
              <a:avLst/>
            </a:prstGeom>
            <a:noFill/>
            <a:ln w="76200" cap="rnd">
              <a:solidFill>
                <a:srgbClr val="000000"/>
              </a:solidFill>
              <a:custDash>
                <a:ds d="100000" sp="200000"/>
              </a:custDash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11" name="BFT (security)"/>
            <p:cNvSpPr txBox="1"/>
            <p:nvPr/>
          </p:nvSpPr>
          <p:spPr>
            <a:xfrm>
              <a:off x="10850313" y="1157163"/>
              <a:ext cx="2900681" cy="16325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sz="5000">
                  <a:solidFill>
                    <a:schemeClr val="accent5"/>
                  </a:solidFill>
                </a:defRPr>
              </a:pPr>
              <a:r>
                <a:t>BFT</a:t>
              </a:r>
              <a:br/>
              <a:r>
                <a:t>(security)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6" grpId="1" animBg="1" advAuto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Toy Examp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Toy Example</a:t>
            </a:r>
          </a:p>
        </p:txBody>
      </p:sp>
      <p:sp>
        <p:nvSpPr>
          <p:cNvPr id="215" name="5 custodians, each with collateral of 6 units, 10 units assets under custody…"/>
          <p:cNvSpPr txBox="1">
            <a:spLocks noGrp="1"/>
          </p:cNvSpPr>
          <p:nvPr>
            <p:ph type="body" sz="half" idx="1"/>
          </p:nvPr>
        </p:nvSpPr>
        <p:spPr>
          <a:xfrm>
            <a:off x="1689100" y="3149600"/>
            <a:ext cx="21274548" cy="3365854"/>
          </a:xfrm>
          <a:prstGeom prst="rect">
            <a:avLst/>
          </a:prstGeom>
        </p:spPr>
        <p:txBody>
          <a:bodyPr anchor="t"/>
          <a:lstStyle/>
          <a:p>
            <a:r>
              <a:t>5 custodians, each with collateral of 6 units, 10 units assets under custody</a:t>
            </a:r>
          </a:p>
          <a:p>
            <a:r>
              <a:t>Partitioned into 10 triads, each triad is a custodian group of 3 custodians, controlled as a 2-out-of-3 multisig wallet with (6*5+10)/10=4 units</a:t>
            </a:r>
          </a:p>
        </p:txBody>
      </p:sp>
      <p:graphicFrame>
        <p:nvGraphicFramePr>
          <p:cNvPr id="216" name="表格"/>
          <p:cNvGraphicFramePr/>
          <p:nvPr/>
        </p:nvGraphicFramePr>
        <p:xfrm>
          <a:off x="3331215" y="7019550"/>
          <a:ext cx="17721569" cy="5942228"/>
        </p:xfrm>
        <a:graphic>
          <a:graphicData uri="http://schemas.openxmlformats.org/drawingml/2006/table">
            <a:tbl>
              <a:tblPr firstRow="1" firstCol="1">
                <a:tableStyleId>{33BA23B1-9221-436E-865A-0063620EA4FD}</a:tableStyleId>
              </a:tblPr>
              <a:tblGrid>
                <a:gridCol w="45135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0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0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02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302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094397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200" b="1">
                          <a:solidFill>
                            <a:srgbClr val="FFFFFF"/>
                          </a:solidFill>
                          <a:sym typeface="Helvetica Neue"/>
                        </a:rPr>
                        <a:t>Adversary power (Corrupted nodes)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200" b="1">
                          <a:solidFill>
                            <a:srgbClr val="FFFFFF"/>
                          </a:solidFill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200" b="1">
                          <a:solidFill>
                            <a:srgbClr val="FFFFFF"/>
                          </a:solidFill>
                          <a:sym typeface="Helvetica Neue"/>
                        </a:rPr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200" b="1">
                          <a:solidFill>
                            <a:srgbClr val="FFFFFF"/>
                          </a:solidFill>
                          <a:sym typeface="Helvetica Neue"/>
                        </a:rPr>
                        <a:t>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200" b="1">
                          <a:solidFill>
                            <a:srgbClr val="FFFFFF"/>
                          </a:solidFill>
                          <a:sym typeface="Helvetica Neue"/>
                        </a:rPr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94397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200" b="1">
                          <a:solidFill>
                            <a:srgbClr val="FFFFFF"/>
                          </a:solidFill>
                          <a:sym typeface="Helvetica Neue"/>
                        </a:rPr>
                        <a:t>Corrupted groups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 b="1"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 b="1">
                          <a:sym typeface="Helvetica Neue"/>
                        </a:rPr>
                        <a:t>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 b="1">
                          <a:sym typeface="Helvetica Neue"/>
                        </a:rPr>
                        <a:t>7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 b="1">
                          <a:sym typeface="Helvetica Neue"/>
                        </a:rPr>
                        <a:t>10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94397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200" b="1">
                          <a:solidFill>
                            <a:srgbClr val="FFFFFF"/>
                          </a:solidFill>
                          <a:sym typeface="Helvetica Neue"/>
                        </a:rPr>
                        <a:t>Controlled assets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 b="1"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 b="1">
                          <a:sym typeface="Helvetica Neue"/>
                        </a:rPr>
                        <a:t>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 b="1">
                          <a:sym typeface="Helvetica Neue"/>
                        </a:rPr>
                        <a:t>28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 b="1">
                          <a:sym typeface="Helvetica Neue"/>
                        </a:rPr>
                        <a:t>40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94397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200" b="1">
                          <a:solidFill>
                            <a:srgbClr val="FFFFFF"/>
                          </a:solidFill>
                          <a:sym typeface="Helvetica Neue"/>
                        </a:rPr>
                        <a:t>Adversary’s collateral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 b="1">
                          <a:sym typeface="Helvetica Neue"/>
                        </a:rPr>
                        <a:t>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 b="1">
                          <a:sym typeface="Helvetica Neue"/>
                        </a:rPr>
                        <a:t>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 b="1">
                          <a:sym typeface="Helvetica Neue"/>
                        </a:rPr>
                        <a:t>18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 b="1">
                          <a:sym typeface="Helvetica Neue"/>
                        </a:rPr>
                        <a:t>24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94397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200" b="1">
                          <a:solidFill>
                            <a:srgbClr val="FFFFFF"/>
                          </a:solidFill>
                          <a:sym typeface="Helvetica Neue"/>
                        </a:rPr>
                        <a:t>Adversary’s profit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sym typeface="Helvetica Neue"/>
                        </a:rPr>
                        <a:t>-6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 b="1">
                          <a:sym typeface="Helvetica Neue"/>
                        </a:rPr>
                        <a:t>10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 b="1">
                          <a:sym typeface="Helvetica Neue"/>
                        </a:rPr>
                        <a:t>16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17" name="圆角矩形"/>
          <p:cNvSpPr/>
          <p:nvPr/>
        </p:nvSpPr>
        <p:spPr>
          <a:xfrm>
            <a:off x="7815398" y="6761506"/>
            <a:ext cx="6656379" cy="5988075"/>
          </a:xfrm>
          <a:prstGeom prst="roundRect">
            <a:avLst>
              <a:gd name="adj" fmla="val 9564"/>
            </a:avLst>
          </a:prstGeom>
          <a:ln w="635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6" grpId="1" animBg="1" advAuto="0"/>
      <p:bldP spid="217" grpId="2" animBg="1" advAuto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Toy Example - cont’d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Toy Example - cont’d</a:t>
            </a:r>
          </a:p>
        </p:txBody>
      </p:sp>
      <p:sp>
        <p:nvSpPr>
          <p:cNvPr id="220" name="5 custodians, each with collateral of 6 units, x units assets under custody"/>
          <p:cNvSpPr txBox="1">
            <a:spLocks noGrp="1"/>
          </p:cNvSpPr>
          <p:nvPr>
            <p:ph type="body" sz="quarter" idx="1"/>
          </p:nvPr>
        </p:nvSpPr>
        <p:spPr>
          <a:xfrm>
            <a:off x="1689100" y="3149600"/>
            <a:ext cx="21274548" cy="1555464"/>
          </a:xfrm>
          <a:prstGeom prst="rect">
            <a:avLst/>
          </a:prstGeom>
        </p:spPr>
        <p:txBody>
          <a:bodyPr anchor="t"/>
          <a:lstStyle/>
          <a:p>
            <a:r>
              <a:t>5 custodians, each with collateral of 6 units,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x</a:t>
            </a:r>
            <a:r>
              <a:t> units assets under custody</a:t>
            </a:r>
          </a:p>
        </p:txBody>
      </p:sp>
      <p:graphicFrame>
        <p:nvGraphicFramePr>
          <p:cNvPr id="221" name="表格"/>
          <p:cNvGraphicFramePr/>
          <p:nvPr/>
        </p:nvGraphicFramePr>
        <p:xfrm>
          <a:off x="2606885" y="4585830"/>
          <a:ext cx="19170229" cy="7540218"/>
        </p:xfrm>
        <a:graphic>
          <a:graphicData uri="http://schemas.openxmlformats.org/drawingml/2006/table">
            <a:tbl>
              <a:tblPr firstRow="1" firstCol="1" lastRow="1">
                <a:tableStyleId>{33BA23B1-9221-436E-865A-0063620EA4FD}</a:tableStyleId>
              </a:tblPr>
              <a:tblGrid>
                <a:gridCol w="59622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0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0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02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302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07717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200" b="1">
                          <a:solidFill>
                            <a:srgbClr val="FFFFFF"/>
                          </a:solidFill>
                          <a:sym typeface="Helvetica Neue"/>
                        </a:rPr>
                        <a:t>Adversary power (Corrupted nodes)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200" b="1">
                          <a:solidFill>
                            <a:srgbClr val="FFFFFF"/>
                          </a:solidFill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200" b="1">
                          <a:solidFill>
                            <a:srgbClr val="FFFFFF"/>
                          </a:solidFill>
                          <a:sym typeface="Helvetica Neue"/>
                        </a:rPr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200" b="1">
                          <a:solidFill>
                            <a:srgbClr val="FFFFFF"/>
                          </a:solidFill>
                          <a:sym typeface="Helvetica Neue"/>
                        </a:rPr>
                        <a:t>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200" b="1">
                          <a:solidFill>
                            <a:srgbClr val="FFFFFF"/>
                          </a:solidFill>
                          <a:sym typeface="Helvetica Neue"/>
                        </a:rPr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7717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200" b="1">
                          <a:solidFill>
                            <a:srgbClr val="FFFFFF"/>
                          </a:solidFill>
                          <a:sym typeface="Helvetica Neue"/>
                        </a:rPr>
                        <a:t>Corrupted groups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 b="1"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 b="1">
                          <a:sym typeface="Helvetica Neue"/>
                        </a:rPr>
                        <a:t>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 b="1">
                          <a:sym typeface="Helvetica Neue"/>
                        </a:rPr>
                        <a:t>7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 b="1">
                          <a:sym typeface="Helvetica Neue"/>
                        </a:rPr>
                        <a:t>10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7717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200" b="1">
                          <a:solidFill>
                            <a:srgbClr val="FFFFFF"/>
                          </a:solidFill>
                          <a:sym typeface="Helvetica Neue"/>
                        </a:rPr>
                        <a:t>Controlled assets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 b="1"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 b="1">
                          <a:sym typeface="Helvetica Neue"/>
                        </a:rPr>
                        <a:t>9+0.3x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 b="1">
                          <a:sym typeface="Helvetica Neue"/>
                        </a:rPr>
                        <a:t>21+0.7x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 b="1">
                          <a:sym typeface="Helvetica Neue"/>
                        </a:rPr>
                        <a:t>30+x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7717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200" b="1">
                          <a:solidFill>
                            <a:srgbClr val="FFFFFF"/>
                          </a:solidFill>
                          <a:sym typeface="Helvetica Neue"/>
                        </a:rPr>
                        <a:t>Adversary’s collateral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 b="1">
                          <a:sym typeface="Helvetica Neue"/>
                        </a:rPr>
                        <a:t>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 b="1">
                          <a:sym typeface="Helvetica Neue"/>
                        </a:rPr>
                        <a:t>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 b="1">
                          <a:sym typeface="Helvetica Neue"/>
                        </a:rPr>
                        <a:t>18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 b="1">
                          <a:sym typeface="Helvetica Neue"/>
                        </a:rPr>
                        <a:t>24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7717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200" b="1">
                          <a:solidFill>
                            <a:srgbClr val="FFFFFF"/>
                          </a:solidFill>
                          <a:sym typeface="Helvetica Neue"/>
                        </a:rPr>
                        <a:t>Adversary’s profit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sym typeface="Helvetica Neue"/>
                        </a:rPr>
                        <a:t>-6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sym typeface="Helvetica Neue"/>
                        </a:rPr>
                        <a:t>-3+0.3x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 b="1">
                          <a:sym typeface="Helvetica Neue"/>
                        </a:rPr>
                        <a:t>3+0.7x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 b="1">
                          <a:sym typeface="Helvetica Neue"/>
                        </a:rPr>
                        <a:t>6+x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7717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200" b="1">
                          <a:solidFill>
                            <a:srgbClr val="FFFFFF"/>
                          </a:solidFill>
                          <a:sym typeface="Helvetica Neue"/>
                        </a:rPr>
                        <a:t>Allowed assets under custody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sym typeface="Helvetica Neue"/>
                        </a:rPr>
                        <a:t>∞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 b="1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sym typeface="Helvetica Neue"/>
                        </a:rPr>
                        <a:t>10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 b="1">
                          <a:sym typeface="Helvetica Neue"/>
                        </a:rPr>
                        <a:t>-30/7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 b="1">
                          <a:sym typeface="Helvetica Neue"/>
                        </a:rPr>
                        <a:t>-6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7717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200" b="1">
                          <a:solidFill>
                            <a:srgbClr val="FFFFFF"/>
                          </a:solidFill>
                          <a:sym typeface="Helvetica Neue"/>
                        </a:rPr>
                        <a:t>Efficiency factor  (allowed assets/collateral)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200" b="1">
                          <a:solidFill>
                            <a:srgbClr val="FFFFFF"/>
                          </a:solidFill>
                          <a:sym typeface="Helvetica Neue"/>
                        </a:rPr>
                        <a:t>∞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200" b="1">
                          <a:solidFill>
                            <a:srgbClr val="FFFFFF"/>
                          </a:solidFill>
                          <a:sym typeface="Helvetica Neue"/>
                        </a:rPr>
                        <a:t>1/3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200" b="1">
                          <a:solidFill>
                            <a:srgbClr val="FFFFFF"/>
                          </a:solidFill>
                          <a:sym typeface="Helvetica Neue"/>
                        </a:rPr>
                        <a:t>-1/7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200" b="1">
                          <a:solidFill>
                            <a:srgbClr val="FFFFFF"/>
                          </a:solidFill>
                          <a:sym typeface="Helvetica Neue"/>
                        </a:rPr>
                        <a:t>-1/5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22" name="Higher efficiency factor ⇔ lower collateral rate"/>
          <p:cNvSpPr/>
          <p:nvPr/>
        </p:nvSpPr>
        <p:spPr>
          <a:xfrm>
            <a:off x="7291524" y="12099823"/>
            <a:ext cx="11774092" cy="8711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148" y="12547"/>
                </a:lnTo>
                <a:cubicBezTo>
                  <a:pt x="1143" y="12973"/>
                  <a:pt x="1139" y="13399"/>
                  <a:pt x="1139" y="13846"/>
                </a:cubicBezTo>
                <a:cubicBezTo>
                  <a:pt x="1139" y="18125"/>
                  <a:pt x="1395" y="21600"/>
                  <a:pt x="1712" y="21600"/>
                </a:cubicBezTo>
                <a:lnTo>
                  <a:pt x="21027" y="21600"/>
                </a:lnTo>
                <a:cubicBezTo>
                  <a:pt x="21344" y="21600"/>
                  <a:pt x="21600" y="18125"/>
                  <a:pt x="21600" y="13846"/>
                </a:cubicBezTo>
                <a:cubicBezTo>
                  <a:pt x="21600" y="9567"/>
                  <a:pt x="21344" y="6101"/>
                  <a:pt x="21027" y="6101"/>
                </a:cubicBezTo>
                <a:lnTo>
                  <a:pt x="1712" y="6101"/>
                </a:lnTo>
                <a:cubicBezTo>
                  <a:pt x="1579" y="6101"/>
                  <a:pt x="1459" y="6732"/>
                  <a:pt x="1362" y="7754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Off val="16847"/>
                </a:schemeClr>
              </a:gs>
              <a:gs pos="100000">
                <a:schemeClr val="accent1">
                  <a:lumOff val="-13575"/>
                </a:schemeClr>
              </a:gs>
            </a:gsLst>
            <a:lin ang="6994755"/>
          </a:gra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>
            <a:lvl1pPr>
              <a:defRPr sz="36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Higher efficiency factor ⇔ lower collateral rate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2" grpId="1" animBg="1" advAuto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Towards better efficienc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17244">
              <a:defRPr sz="11088"/>
            </a:lvl1pPr>
          </a:lstStyle>
          <a:p>
            <a:r>
              <a:t>Towards better efficiency</a:t>
            </a:r>
          </a:p>
        </p:txBody>
      </p:sp>
      <p:sp>
        <p:nvSpPr>
          <p:cNvPr id="225" name="Construction 1:  For n participants, consider all size-k subsets as custodian groups.…"/>
          <p:cNvSpPr txBox="1">
            <a:spLocks noGrp="1"/>
          </p:cNvSpPr>
          <p:nvPr>
            <p:ph type="body" sz="half" idx="1"/>
          </p:nvPr>
        </p:nvSpPr>
        <p:spPr>
          <a:xfrm>
            <a:off x="1689100" y="3149600"/>
            <a:ext cx="21005800" cy="3470932"/>
          </a:xfrm>
          <a:prstGeom prst="rect">
            <a:avLst/>
          </a:prstGeom>
        </p:spPr>
        <p:txBody>
          <a:bodyPr anchor="t"/>
          <a:lstStyle/>
          <a:p>
            <a:pPr>
              <a:lnSpc>
                <a:spcPts val="11400"/>
              </a:lnSpc>
              <a:spcBef>
                <a:spcPts val="1000"/>
              </a:spcBef>
            </a:pPr>
            <a:r>
              <a:rPr b="1"/>
              <a:t>Construction 1: </a:t>
            </a:r>
            <a:br/>
            <a:r>
              <a:t>For n participants, consider all size-k subsets as custodian groups.</a:t>
            </a:r>
          </a:p>
          <a:p>
            <a:pPr>
              <a:lnSpc>
                <a:spcPts val="11400"/>
              </a:lnSpc>
              <a:spcBef>
                <a:spcPts val="1000"/>
              </a:spcBef>
            </a:pPr>
            <a:r>
              <a:t>Adversary power 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γ</a:t>
            </a:r>
          </a:p>
          <a:p>
            <a:pPr>
              <a:lnSpc>
                <a:spcPts val="11400"/>
              </a:lnSpc>
              <a:spcBef>
                <a:spcPts val="1000"/>
              </a:spcBef>
            </a:pPr>
            <a:r>
              <a:t>Group authentication threshold 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μ</a:t>
            </a:r>
          </a:p>
        </p:txBody>
      </p:sp>
      <p:grpSp>
        <p:nvGrpSpPr>
          <p:cNvPr id="228" name="成组"/>
          <p:cNvGrpSpPr/>
          <p:nvPr/>
        </p:nvGrpSpPr>
        <p:grpSpPr>
          <a:xfrm>
            <a:off x="3081559" y="6664833"/>
            <a:ext cx="18220882" cy="6452049"/>
            <a:chOff x="0" y="0"/>
            <a:chExt cx="18220881" cy="6452047"/>
          </a:xfrm>
        </p:grpSpPr>
        <p:pic>
          <p:nvPicPr>
            <p:cNvPr id="226" name="all_1_2-eps-converted-to.pdf" descr="all_1_2-eps-converted-to.pdf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8602732" cy="645204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27" name="all_2_3-eps-converted-to.pdf" descr="all_2_3-eps-converted-to.pdf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618151" y="0"/>
              <a:ext cx="8602731" cy="645204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29" name="E.g. n=20, k=6, μ =2/3 ⇒ η = 21.1486 when γ=0.4"/>
          <p:cNvSpPr txBox="1"/>
          <p:nvPr/>
        </p:nvSpPr>
        <p:spPr>
          <a:xfrm>
            <a:off x="11900557" y="4787184"/>
            <a:ext cx="12032045" cy="7234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spcBef>
                <a:spcPts val="5900"/>
              </a:spcBef>
              <a:defRPr sz="4200" b="0">
                <a:solidFill>
                  <a:srgbClr val="FFFFFF"/>
                </a:solidFill>
              </a:defRPr>
            </a:pPr>
            <a:r>
              <a:t>E.g. n=20, k=6, 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μ </a:t>
            </a:r>
            <a:r>
              <a:t>=2/3 ⇒ 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η</a:t>
            </a:r>
            <a:r>
              <a:t> = 21.1486 when 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γ</a:t>
            </a:r>
            <a:r>
              <a:t>=0.4 </a:t>
            </a:r>
          </a:p>
        </p:txBody>
      </p:sp>
      <p:sp>
        <p:nvSpPr>
          <p:cNvPr id="230" name="total number of custodian groups = 38760"/>
          <p:cNvSpPr txBox="1"/>
          <p:nvPr/>
        </p:nvSpPr>
        <p:spPr>
          <a:xfrm>
            <a:off x="11900557" y="5546898"/>
            <a:ext cx="10148088" cy="72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5900"/>
              </a:spcBef>
              <a:defRPr sz="4200" b="0">
                <a:solidFill>
                  <a:srgbClr val="FFFFFF"/>
                </a:solidFill>
              </a:defRPr>
            </a:lvl1pPr>
          </a:lstStyle>
          <a:p>
            <a:r>
              <a:t>total number of custodian groups = 38760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9" grpId="1" animBg="1" advAuto="0"/>
      <p:bldP spid="230" grpId="2" animBg="1" advAuto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Towards better efficiency cont’d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35634">
              <a:defRPr sz="8624"/>
            </a:lvl1pPr>
          </a:lstStyle>
          <a:p>
            <a:r>
              <a:t>Towards better efficiency cont’d</a:t>
            </a:r>
          </a:p>
        </p:txBody>
      </p:sp>
      <p:sp>
        <p:nvSpPr>
          <p:cNvPr id="233" name="Construction 2:  For n=k2 participants, consider a degree-d polynomial design:…"/>
          <p:cNvSpPr txBox="1">
            <a:spLocks noGrp="1"/>
          </p:cNvSpPr>
          <p:nvPr>
            <p:ph type="body" idx="1"/>
          </p:nvPr>
        </p:nvSpPr>
        <p:spPr>
          <a:xfrm>
            <a:off x="1689100" y="3149600"/>
            <a:ext cx="21005800" cy="8975322"/>
          </a:xfrm>
          <a:prstGeom prst="rect">
            <a:avLst/>
          </a:prstGeom>
        </p:spPr>
        <p:txBody>
          <a:bodyPr anchor="t"/>
          <a:lstStyle/>
          <a:p>
            <a:pPr>
              <a:spcBef>
                <a:spcPts val="3000"/>
              </a:spcBef>
            </a:pPr>
            <a:r>
              <a:rPr b="1"/>
              <a:t>Construction 2: </a:t>
            </a:r>
            <a:br/>
            <a:r>
              <a:t>For n=k</a:t>
            </a:r>
            <a:r>
              <a:rPr baseline="31999"/>
              <a:t>2</a:t>
            </a:r>
            <a:r>
              <a:t> participants, consider a degree-d polynomial design:</a:t>
            </a:r>
          </a:p>
          <a:p>
            <a:pPr lvl="1">
              <a:spcBef>
                <a:spcPts val="3000"/>
              </a:spcBef>
            </a:pPr>
            <a:r>
              <a:t>every participant denoted by (x,y) ∈ Z</a:t>
            </a:r>
            <a:r>
              <a:rPr baseline="-5999"/>
              <a:t>k</a:t>
            </a:r>
            <a:endParaRPr sz="1200"/>
          </a:p>
          <a:p>
            <a:pPr lvl="1">
              <a:spcBef>
                <a:spcPts val="3000"/>
              </a:spcBef>
            </a:pPr>
            <a:r>
              <a:t>every custodian group consists of k participants specified by </a:t>
            </a:r>
            <a:br/>
            <a:r>
              <a:t>a degree-d monic polynomial p as {(0,p(0)), (1,p(1)), …, (k-1,p(k-1))}</a:t>
            </a:r>
          </a:p>
          <a:p>
            <a:pPr lvl="1">
              <a:spcBef>
                <a:spcPts val="3000"/>
              </a:spcBef>
            </a:pPr>
            <a:r>
              <a:t>the interaction of any two distinct groups ≤ d</a:t>
            </a:r>
          </a:p>
          <a:p>
            <a:pPr lvl="1">
              <a:spcBef>
                <a:spcPts val="3000"/>
              </a:spcBef>
            </a:pPr>
            <a:r>
              <a:t>every participant belongs to k</a:t>
            </a:r>
            <a:r>
              <a:rPr baseline="31999"/>
              <a:t>d-1</a:t>
            </a:r>
            <a:r>
              <a:t> custodian groups</a:t>
            </a:r>
          </a:p>
        </p:txBody>
      </p:sp>
      <p:sp>
        <p:nvSpPr>
          <p:cNvPr id="234" name="kd custodian groups in total"/>
          <p:cNvSpPr/>
          <p:nvPr/>
        </p:nvSpPr>
        <p:spPr>
          <a:xfrm>
            <a:off x="15727564" y="2598666"/>
            <a:ext cx="6821885" cy="15402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873" y="0"/>
                </a:moveTo>
                <a:cubicBezTo>
                  <a:pt x="2024" y="0"/>
                  <a:pt x="1336" y="3048"/>
                  <a:pt x="1336" y="6807"/>
                </a:cubicBezTo>
                <a:lnTo>
                  <a:pt x="1336" y="9951"/>
                </a:lnTo>
                <a:cubicBezTo>
                  <a:pt x="1336" y="10823"/>
                  <a:pt x="1376" y="11650"/>
                  <a:pt x="1444" y="12417"/>
                </a:cubicBezTo>
                <a:lnTo>
                  <a:pt x="0" y="21600"/>
                </a:lnTo>
                <a:lnTo>
                  <a:pt x="2195" y="16034"/>
                </a:lnTo>
                <a:cubicBezTo>
                  <a:pt x="2400" y="16484"/>
                  <a:pt x="2628" y="16758"/>
                  <a:pt x="2873" y="16758"/>
                </a:cubicBezTo>
                <a:lnTo>
                  <a:pt x="20063" y="16758"/>
                </a:lnTo>
                <a:cubicBezTo>
                  <a:pt x="20912" y="16758"/>
                  <a:pt x="21600" y="13710"/>
                  <a:pt x="21600" y="9951"/>
                </a:cubicBezTo>
                <a:lnTo>
                  <a:pt x="21600" y="6807"/>
                </a:lnTo>
                <a:cubicBezTo>
                  <a:pt x="21600" y="3048"/>
                  <a:pt x="20912" y="0"/>
                  <a:pt x="20063" y="0"/>
                </a:cubicBezTo>
                <a:lnTo>
                  <a:pt x="2873" y="0"/>
                </a:lnTo>
                <a:close/>
              </a:path>
            </a:pathLst>
          </a:custGeom>
          <a:gradFill>
            <a:gsLst>
              <a:gs pos="0">
                <a:schemeClr val="accent1">
                  <a:lumOff val="16847"/>
                </a:schemeClr>
              </a:gs>
              <a:gs pos="100000">
                <a:schemeClr val="accent1">
                  <a:lumOff val="-13575"/>
                </a:schemeClr>
              </a:gs>
            </a:gsLst>
            <a:lin ang="6994755"/>
          </a:gra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/>
          <a:p>
            <a:pPr>
              <a:defRPr sz="36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t>k</a:t>
            </a:r>
            <a:r>
              <a:rPr baseline="31999"/>
              <a:t>d</a:t>
            </a:r>
            <a:r>
              <a:t> custodian groups in total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4" grpId="1" animBg="1" advAuto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Towards better efficiency cont’d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35634">
              <a:defRPr sz="8624"/>
            </a:lvl1pPr>
          </a:lstStyle>
          <a:p>
            <a:r>
              <a:t>Towards better efficiency cont’d</a:t>
            </a:r>
          </a:p>
        </p:txBody>
      </p:sp>
      <p:sp>
        <p:nvSpPr>
          <p:cNvPr id="237" name="Construction 2:  For n=k2 participants, consider a degree-d polynomial design:…"/>
          <p:cNvSpPr txBox="1">
            <a:spLocks noGrp="1"/>
          </p:cNvSpPr>
          <p:nvPr>
            <p:ph type="body" idx="1"/>
          </p:nvPr>
        </p:nvSpPr>
        <p:spPr>
          <a:xfrm>
            <a:off x="1689100" y="3149600"/>
            <a:ext cx="21005800" cy="8975322"/>
          </a:xfrm>
          <a:prstGeom prst="rect">
            <a:avLst/>
          </a:prstGeom>
        </p:spPr>
        <p:txBody>
          <a:bodyPr anchor="t"/>
          <a:lstStyle/>
          <a:p>
            <a:pPr>
              <a:spcBef>
                <a:spcPts val="3000"/>
              </a:spcBef>
            </a:pPr>
            <a:r>
              <a:rPr b="1"/>
              <a:t>Construction 2: </a:t>
            </a:r>
            <a:br/>
            <a:r>
              <a:t>For n=k</a:t>
            </a:r>
            <a:r>
              <a:rPr baseline="31999"/>
              <a:t>2</a:t>
            </a:r>
            <a:r>
              <a:t> participants, consider a degree-d polynomial design:</a:t>
            </a:r>
          </a:p>
          <a:p>
            <a:pPr lvl="1">
              <a:spcBef>
                <a:spcPts val="3000"/>
              </a:spcBef>
            </a:pPr>
            <a:r>
              <a:t>every participant denoted by (x,y) ∈ Z</a:t>
            </a:r>
            <a:r>
              <a:rPr baseline="-5999"/>
              <a:t>k</a:t>
            </a:r>
            <a:endParaRPr sz="1200"/>
          </a:p>
          <a:p>
            <a:pPr lvl="1">
              <a:spcBef>
                <a:spcPts val="3000"/>
              </a:spcBef>
            </a:pPr>
            <a:r>
              <a:t>every custodian group consists of k participants specified by </a:t>
            </a:r>
            <a:br/>
            <a:r>
              <a:t>a degree-d monic polynomial p as {(0,p(0)), (1,p(1)), …, (k-1,p(k-1))}</a:t>
            </a:r>
          </a:p>
          <a:p>
            <a:pPr lvl="1">
              <a:spcBef>
                <a:spcPts val="3000"/>
              </a:spcBef>
            </a:pPr>
            <a:r>
              <a:t>the interaction of any two distinct groups ≤ d</a:t>
            </a:r>
          </a:p>
          <a:p>
            <a:pPr lvl="1">
              <a:spcBef>
                <a:spcPts val="3000"/>
              </a:spcBef>
            </a:pPr>
            <a:r>
              <a:t>every participant belongs to k</a:t>
            </a:r>
            <a:r>
              <a:rPr baseline="31999"/>
              <a:t>d-1</a:t>
            </a:r>
            <a:r>
              <a:t> custodian groups</a:t>
            </a:r>
          </a:p>
        </p:txBody>
      </p:sp>
      <p:pic>
        <p:nvPicPr>
          <p:cNvPr id="238" name="poly_1_2_new-eps-converted-to.pdf" descr="poly_1_2_new-eps-converted-to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072" y="5107371"/>
            <a:ext cx="11099329" cy="8324497"/>
          </a:xfrm>
          <a:prstGeom prst="rect">
            <a:avLst/>
          </a:prstGeom>
          <a:ln w="12700">
            <a:miter lim="400000"/>
          </a:ln>
        </p:spPr>
      </p:pic>
      <p:pic>
        <p:nvPicPr>
          <p:cNvPr id="239" name="poly_2_3_new-eps-converted-to.pdf" descr="poly_2_3_new-eps-converted-to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56436" y="5107371"/>
            <a:ext cx="11099329" cy="8324497"/>
          </a:xfrm>
          <a:prstGeom prst="rect">
            <a:avLst/>
          </a:prstGeom>
          <a:ln w="12700">
            <a:miter lim="400000"/>
          </a:ln>
        </p:spPr>
      </p:pic>
      <p:sp>
        <p:nvSpPr>
          <p:cNvPr id="240" name="kd custodian groups in total"/>
          <p:cNvSpPr/>
          <p:nvPr/>
        </p:nvSpPr>
        <p:spPr>
          <a:xfrm>
            <a:off x="15727564" y="2598666"/>
            <a:ext cx="6821885" cy="15402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873" y="0"/>
                </a:moveTo>
                <a:cubicBezTo>
                  <a:pt x="2024" y="0"/>
                  <a:pt x="1336" y="3048"/>
                  <a:pt x="1336" y="6807"/>
                </a:cubicBezTo>
                <a:lnTo>
                  <a:pt x="1336" y="9951"/>
                </a:lnTo>
                <a:cubicBezTo>
                  <a:pt x="1336" y="10823"/>
                  <a:pt x="1376" y="11650"/>
                  <a:pt x="1444" y="12417"/>
                </a:cubicBezTo>
                <a:lnTo>
                  <a:pt x="0" y="21600"/>
                </a:lnTo>
                <a:lnTo>
                  <a:pt x="2195" y="16034"/>
                </a:lnTo>
                <a:cubicBezTo>
                  <a:pt x="2400" y="16484"/>
                  <a:pt x="2628" y="16758"/>
                  <a:pt x="2873" y="16758"/>
                </a:cubicBezTo>
                <a:lnTo>
                  <a:pt x="20063" y="16758"/>
                </a:lnTo>
                <a:cubicBezTo>
                  <a:pt x="20912" y="16758"/>
                  <a:pt x="21600" y="13710"/>
                  <a:pt x="21600" y="9951"/>
                </a:cubicBezTo>
                <a:lnTo>
                  <a:pt x="21600" y="6807"/>
                </a:lnTo>
                <a:cubicBezTo>
                  <a:pt x="21600" y="3048"/>
                  <a:pt x="20912" y="0"/>
                  <a:pt x="20063" y="0"/>
                </a:cubicBezTo>
                <a:lnTo>
                  <a:pt x="2873" y="0"/>
                </a:lnTo>
                <a:close/>
              </a:path>
            </a:pathLst>
          </a:custGeom>
          <a:gradFill>
            <a:gsLst>
              <a:gs pos="0">
                <a:schemeClr val="accent1">
                  <a:lumOff val="16847"/>
                </a:schemeClr>
              </a:gs>
              <a:gs pos="100000">
                <a:schemeClr val="accent1">
                  <a:lumOff val="-13575"/>
                </a:schemeClr>
              </a:gs>
            </a:gsLst>
            <a:lin ang="6994755"/>
          </a:gra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/>
          <a:p>
            <a:pPr>
              <a:defRPr sz="36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t>k</a:t>
            </a:r>
            <a:r>
              <a:rPr baseline="31999"/>
              <a:t>d</a:t>
            </a:r>
            <a:r>
              <a:t> custodian groups in total</a:t>
            </a: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Towards better Efficienc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08990">
              <a:defRPr sz="10976"/>
            </a:lvl1pPr>
          </a:lstStyle>
          <a:p>
            <a:r>
              <a:t>Towards better Efficiency </a:t>
            </a:r>
          </a:p>
        </p:txBody>
      </p:sp>
      <p:sp>
        <p:nvSpPr>
          <p:cNvPr id="243" name="Construction 3:  For n participants, consider r-(n,k,λ) block designs as custodian groups.…"/>
          <p:cNvSpPr txBox="1">
            <a:spLocks noGrp="1"/>
          </p:cNvSpPr>
          <p:nvPr>
            <p:ph type="body" sz="half" idx="1"/>
          </p:nvPr>
        </p:nvSpPr>
        <p:spPr>
          <a:xfrm>
            <a:off x="1689100" y="3149600"/>
            <a:ext cx="21005800" cy="4621702"/>
          </a:xfrm>
          <a:prstGeom prst="rect">
            <a:avLst/>
          </a:prstGeom>
        </p:spPr>
        <p:txBody>
          <a:bodyPr anchor="t"/>
          <a:lstStyle/>
          <a:p>
            <a:pPr>
              <a:lnSpc>
                <a:spcPts val="11400"/>
              </a:lnSpc>
              <a:spcBef>
                <a:spcPts val="1000"/>
              </a:spcBef>
            </a:pPr>
            <a:r>
              <a:rPr b="1"/>
              <a:t>Construction 3: </a:t>
            </a:r>
            <a:br/>
            <a:r>
              <a:t>For n participants, consider r-(n,k,λ) block designs as custodian groups.</a:t>
            </a:r>
          </a:p>
          <a:p>
            <a:pPr>
              <a:lnSpc>
                <a:spcPts val="11400"/>
              </a:lnSpc>
              <a:spcBef>
                <a:spcPts val="1000"/>
              </a:spcBef>
            </a:pPr>
            <a:r>
              <a:t>Each group consists of k participants, </a:t>
            </a:r>
            <a:br/>
            <a:r>
              <a:t>where every r-element subset appears</a:t>
            </a:r>
            <a:br/>
            <a:r>
              <a:t>in exactly λ groups</a:t>
            </a:r>
          </a:p>
        </p:txBody>
      </p:sp>
      <p:sp>
        <p:nvSpPr>
          <p:cNvPr id="244" name="5-(24,8,1) design with μ =2/3  ⇒ η ≥30.6250 when γ=0.25"/>
          <p:cNvSpPr txBox="1"/>
          <p:nvPr/>
        </p:nvSpPr>
        <p:spPr>
          <a:xfrm>
            <a:off x="2313944" y="7743350"/>
            <a:ext cx="8050764" cy="19261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lnSpc>
                <a:spcPts val="8700"/>
              </a:lnSpc>
              <a:spcBef>
                <a:spcPts val="5900"/>
              </a:spcBef>
              <a:defRPr sz="4800" b="0">
                <a:solidFill>
                  <a:srgbClr val="FFFFFF"/>
                </a:solidFill>
              </a:defRPr>
            </a:pPr>
            <a:r>
              <a:t>5-(24,8,1) design with 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μ </a:t>
            </a:r>
            <a:r>
              <a:t>=2/3 </a:t>
            </a:r>
            <a:br/>
            <a:r>
              <a:t>⇒ 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η</a:t>
            </a:r>
            <a:r>
              <a:t> ≥30.6250 when 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γ</a:t>
            </a:r>
            <a:r>
              <a:t>=0.25 </a:t>
            </a:r>
          </a:p>
        </p:txBody>
      </p:sp>
      <p:sp>
        <p:nvSpPr>
          <p:cNvPr id="245" name="total number of custodian groups = 759"/>
          <p:cNvSpPr txBox="1"/>
          <p:nvPr/>
        </p:nvSpPr>
        <p:spPr>
          <a:xfrm>
            <a:off x="1323236" y="10384361"/>
            <a:ext cx="10903612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5900"/>
              </a:spcBef>
              <a:defRPr sz="4800" b="0">
                <a:solidFill>
                  <a:srgbClr val="FFFFFF"/>
                </a:solidFill>
              </a:defRPr>
            </a:lvl1pPr>
          </a:lstStyle>
          <a:p>
            <a:r>
              <a:t>total number of custodian groups = 759</a:t>
            </a:r>
          </a:p>
        </p:txBody>
      </p:sp>
      <p:pic>
        <p:nvPicPr>
          <p:cNvPr id="246" name="block_design-eps-converted-to.pdf" descr="block_design-eps-converted-to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24336" y="5099378"/>
            <a:ext cx="10973863" cy="809458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4" grpId="1" animBg="1" advAuto="0"/>
      <p:bldP spid="245" grpId="2" animBg="1" advAuto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Compact Construc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Compact Construction</a:t>
            </a:r>
          </a:p>
        </p:txBody>
      </p:sp>
      <p:sp>
        <p:nvSpPr>
          <p:cNvPr id="249" name="Better efficiency factor usually requires a lot of custodian groups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/>
          <a:p>
            <a:r>
              <a:t>Better efficiency factor usually requires a lot of custodian groups</a:t>
            </a:r>
          </a:p>
          <a:p>
            <a:pPr lvl="1"/>
            <a:r>
              <a:t>May be difficult to manage</a:t>
            </a:r>
          </a:p>
          <a:p>
            <a:r>
              <a:t>How to reduce the number of custodian groups?</a:t>
            </a:r>
          </a:p>
          <a:p>
            <a:pPr lvl="1"/>
            <a:r>
              <a:t>Random sampling!</a:t>
            </a:r>
          </a:p>
        </p:txBody>
      </p:sp>
      <p:pic>
        <p:nvPicPr>
          <p:cNvPr id="250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1234" y="8704606"/>
            <a:ext cx="18179902" cy="3705459"/>
          </a:xfrm>
          <a:prstGeom prst="rect">
            <a:avLst/>
          </a:prstGeom>
          <a:ln w="12700">
            <a:miter lim="400000"/>
          </a:ln>
        </p:spPr>
      </p:pic>
      <p:pic>
        <p:nvPicPr>
          <p:cNvPr id="251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1677" y="9299650"/>
            <a:ext cx="21380646" cy="251537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4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4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28" dur="1000" fill="hold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0" presetClass="entr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9" grpId="1" build="p" bldLvl="5" animBg="1" advAuto="0"/>
      <p:bldP spid="250" grpId="2" animBg="1" advAuto="0"/>
      <p:bldP spid="250" grpId="3" animBg="1" advAuto="0"/>
      <p:bldP spid="251" grpId="4" animBg="1" advAuto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Future work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Future work</a:t>
            </a:r>
          </a:p>
        </p:txBody>
      </p:sp>
      <p:sp>
        <p:nvSpPr>
          <p:cNvPr id="254" name="Better custodian group assignment scheme: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609600" indent="-609600" defTabSz="792479">
              <a:spcBef>
                <a:spcPts val="5600"/>
              </a:spcBef>
              <a:defRPr sz="4608"/>
            </a:pPr>
            <a:r>
              <a:t>Better custodian group assignment scheme:</a:t>
            </a:r>
          </a:p>
          <a:p>
            <a:pPr marL="1219200" lvl="1" indent="-609600" defTabSz="792479">
              <a:spcBef>
                <a:spcPts val="5600"/>
              </a:spcBef>
              <a:defRPr sz="4608"/>
            </a:pPr>
            <a:r>
              <a:t>large efficiency factor: less collateral to safely hold more assets</a:t>
            </a:r>
          </a:p>
          <a:p>
            <a:pPr marL="1219200" lvl="1" indent="-609600" defTabSz="792479">
              <a:spcBef>
                <a:spcPts val="5600"/>
              </a:spcBef>
              <a:defRPr sz="4608"/>
            </a:pPr>
            <a:r>
              <a:t>reasonable complexity: less and smaller groups for more coordinators</a:t>
            </a:r>
          </a:p>
          <a:p>
            <a:pPr marL="609600" indent="-609600" defTabSz="792479">
              <a:spcBef>
                <a:spcPts val="5600"/>
              </a:spcBef>
              <a:defRPr sz="4608"/>
            </a:pPr>
            <a:r>
              <a:t>Scheduling methods:</a:t>
            </a:r>
          </a:p>
          <a:p>
            <a:pPr marL="1219200" lvl="1" indent="-609600" defTabSz="792479">
              <a:spcBef>
                <a:spcPts val="5600"/>
              </a:spcBef>
              <a:defRPr sz="4608"/>
            </a:pPr>
            <a:r>
              <a:t>load-balancing among custodian groups</a:t>
            </a:r>
          </a:p>
          <a:p>
            <a:pPr marL="1219200" lvl="1" indent="-609600" defTabSz="792479">
              <a:spcBef>
                <a:spcPts val="5600"/>
              </a:spcBef>
              <a:defRPr sz="4608"/>
            </a:pPr>
            <a:r>
              <a:t>dynamic coordinators</a:t>
            </a:r>
          </a:p>
          <a:p>
            <a:pPr marL="609600" indent="-609600" defTabSz="792479">
              <a:spcBef>
                <a:spcPts val="5600"/>
              </a:spcBef>
              <a:defRPr sz="4608"/>
            </a:pPr>
            <a:r>
              <a:t>Incentive for custodian coordinators: commission fee + tax</a:t>
            </a: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Referenc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Reference</a:t>
            </a:r>
          </a:p>
        </p:txBody>
      </p:sp>
      <p:sp>
        <p:nvSpPr>
          <p:cNvPr id="257" name="Zhaohua Chen, Guang Yang. Decentralized Custody Scheme with Game-Theoretic Security. https://arxiv.org/abs/2008.10895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Zhaohua Chen, Guang Yang. Decentralized Custody Scheme with Game-Theoretic Security. https://arxiv.org/abs/2008.10895</a:t>
            </a:r>
          </a:p>
          <a:p>
            <a:r>
              <a:t>Vitalik Buterin. Chain Interoperability. https://www.r3.com/reports/chain-interoperability/</a:t>
            </a:r>
          </a:p>
          <a:p>
            <a:r>
              <a:t>Alexei Zamyatin, et’al. SoK: Communication Across Distributed Ledgers. ePrint 2019-1128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Importance of cross-chain interoperability"/>
          <p:cNvSpPr txBox="1">
            <a:spLocks noGrp="1"/>
          </p:cNvSpPr>
          <p:nvPr>
            <p:ph type="title"/>
          </p:nvPr>
        </p:nvSpPr>
        <p:spPr>
          <a:xfrm>
            <a:off x="1689100" y="355600"/>
            <a:ext cx="17068063" cy="2286000"/>
          </a:xfrm>
          <a:prstGeom prst="rect">
            <a:avLst/>
          </a:prstGeom>
        </p:spPr>
        <p:txBody>
          <a:bodyPr/>
          <a:lstStyle>
            <a:lvl1pPr>
              <a:defRPr sz="6800"/>
            </a:lvl1pPr>
          </a:lstStyle>
          <a:p>
            <a:r>
              <a:t>Importance of cross-chain interoperability</a:t>
            </a:r>
          </a:p>
        </p:txBody>
      </p:sp>
      <p:sp>
        <p:nvSpPr>
          <p:cNvPr id="85" name="Multiple blockchains will exist for the foreseeable futur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Multiple blockchains will exist for the foreseeable future</a:t>
            </a:r>
          </a:p>
          <a:p>
            <a:pPr lvl="1"/>
            <a:r>
              <a:t>Heterogeneous chains — tradeoff between various parameters</a:t>
            </a:r>
          </a:p>
          <a:p>
            <a:pPr lvl="2"/>
            <a:r>
              <a:t>security, privacy, efficiency, flexibility, platform complexity, etc.</a:t>
            </a:r>
          </a:p>
          <a:p>
            <a:pPr lvl="1"/>
            <a:r>
              <a:t>Homogenous chains — breaking the limit of single computer’s power</a:t>
            </a:r>
          </a:p>
          <a:p>
            <a:r>
              <a:t>Cross-Chain Communication is a natural demand</a:t>
            </a:r>
          </a:p>
          <a:p>
            <a:pPr lvl="1"/>
            <a:r>
              <a:t>e.g. using BTC in DeFi projects (outside Bitcoin network)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8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8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8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8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" grpId="1" build="p" bldLvl="5" animBg="1" advAuto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Thanks!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Thanks!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Two kinds of cross-chain communication — exchange vs. one-way transfe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503555">
              <a:defRPr sz="6832"/>
            </a:pPr>
            <a:r>
              <a:t>Two kinds of cross-chain communication</a:t>
            </a:r>
            <a:br/>
            <a:r>
              <a:t>— exchange vs. one-way transfer</a:t>
            </a:r>
          </a:p>
        </p:txBody>
      </p:sp>
      <p:pic>
        <p:nvPicPr>
          <p:cNvPr id="88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3461" y="3767594"/>
            <a:ext cx="21257078" cy="795881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ortable Asse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Portable Assets</a:t>
            </a:r>
          </a:p>
        </p:txBody>
      </p:sp>
      <p:sp>
        <p:nvSpPr>
          <p:cNvPr id="91" name="Goal: using crypto assets outside its home ledger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Goal: using crypto assets outside its home ledger</a:t>
            </a:r>
          </a:p>
          <a:p>
            <a:pPr lvl="1"/>
            <a:r>
              <a:t>One-way transfer + backward transfer in the future</a:t>
            </a:r>
          </a:p>
          <a:p>
            <a:pPr lvl="1"/>
            <a:r>
              <a:t>Not an atomic swap/exchange</a:t>
            </a:r>
          </a:p>
          <a:p>
            <a:r>
              <a:t>Challenge: how to guarantee the guest chain token is redeemable?</a:t>
            </a:r>
          </a:p>
          <a:p>
            <a:pPr lvl="1"/>
            <a:r>
              <a:t>e.g. after converting BTC into xBTC, how to get BTC back?</a:t>
            </a:r>
          </a:p>
          <a:p>
            <a:pPr lvl="1"/>
            <a:r>
              <a:t>The home chain token must exist — custody service is necessary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" grpId="1" build="p" bldLvl="5" animBg="1" advAuto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ortable Assets with Custod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93419">
              <a:defRPr sz="9407"/>
            </a:lvl1pPr>
          </a:lstStyle>
          <a:p>
            <a:r>
              <a:t>Portable Assets with Custody</a:t>
            </a:r>
          </a:p>
        </p:txBody>
      </p:sp>
      <p:pic>
        <p:nvPicPr>
          <p:cNvPr id="94" name="图片 24" descr="图片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41354" y="6200707"/>
            <a:ext cx="1099129" cy="134655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97" name="成组"/>
          <p:cNvGrpSpPr/>
          <p:nvPr/>
        </p:nvGrpSpPr>
        <p:grpSpPr>
          <a:xfrm>
            <a:off x="15950784" y="9322750"/>
            <a:ext cx="1987805" cy="1270001"/>
            <a:chOff x="156362" y="323570"/>
            <a:chExt cx="1987803" cy="1270000"/>
          </a:xfrm>
        </p:grpSpPr>
        <p:sp>
          <p:nvSpPr>
            <p:cNvPr id="95" name="箭头"/>
            <p:cNvSpPr/>
            <p:nvPr/>
          </p:nvSpPr>
          <p:spPr>
            <a:xfrm>
              <a:off x="156362" y="621709"/>
              <a:ext cx="1961706" cy="608096"/>
            </a:xfrm>
            <a:prstGeom prst="rightArrow">
              <a:avLst>
                <a:gd name="adj1" fmla="val 40169"/>
                <a:gd name="adj2" fmla="val 91092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96" name="1 xCoin"/>
            <p:cNvSpPr/>
            <p:nvPr/>
          </p:nvSpPr>
          <p:spPr>
            <a:xfrm>
              <a:off x="874166" y="323570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600">
                  <a:solidFill>
                    <a:srgbClr val="FFFFFF"/>
                  </a:solidFill>
                </a:defRPr>
              </a:lvl1pPr>
            </a:lstStyle>
            <a:p>
              <a:r>
                <a:t>1 xCoin</a:t>
              </a:r>
            </a:p>
          </p:txBody>
        </p:sp>
      </p:grpSp>
      <p:grpSp>
        <p:nvGrpSpPr>
          <p:cNvPr id="100" name="成组"/>
          <p:cNvGrpSpPr/>
          <p:nvPr/>
        </p:nvGrpSpPr>
        <p:grpSpPr>
          <a:xfrm>
            <a:off x="19149869" y="6382033"/>
            <a:ext cx="1987805" cy="1270001"/>
            <a:chOff x="33604" y="323570"/>
            <a:chExt cx="1987803" cy="1270000"/>
          </a:xfrm>
        </p:grpSpPr>
        <p:sp>
          <p:nvSpPr>
            <p:cNvPr id="98" name="箭头"/>
            <p:cNvSpPr/>
            <p:nvPr/>
          </p:nvSpPr>
          <p:spPr>
            <a:xfrm>
              <a:off x="33604" y="621709"/>
              <a:ext cx="1961706" cy="608096"/>
            </a:xfrm>
            <a:prstGeom prst="rightArrow">
              <a:avLst>
                <a:gd name="adj1" fmla="val 40169"/>
                <a:gd name="adj2" fmla="val 91092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99" name="1 Coin"/>
            <p:cNvSpPr/>
            <p:nvPr/>
          </p:nvSpPr>
          <p:spPr>
            <a:xfrm>
              <a:off x="751408" y="323570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600">
                  <a:solidFill>
                    <a:srgbClr val="FFFFFF"/>
                  </a:solidFill>
                </a:defRPr>
              </a:lvl1pPr>
            </a:lstStyle>
            <a:p>
              <a:r>
                <a:t>1 Coin</a:t>
              </a:r>
            </a:p>
          </p:txBody>
        </p:sp>
      </p:grpSp>
      <p:grpSp>
        <p:nvGrpSpPr>
          <p:cNvPr id="125" name="组合 52"/>
          <p:cNvGrpSpPr/>
          <p:nvPr/>
        </p:nvGrpSpPr>
        <p:grpSpPr>
          <a:xfrm>
            <a:off x="2342561" y="10828357"/>
            <a:ext cx="20491037" cy="2366522"/>
            <a:chOff x="0" y="0"/>
            <a:chExt cx="20491036" cy="2366520"/>
          </a:xfrm>
        </p:grpSpPr>
        <p:sp>
          <p:nvSpPr>
            <p:cNvPr id="101" name="圆角矩形 50"/>
            <p:cNvSpPr/>
            <p:nvPr/>
          </p:nvSpPr>
          <p:spPr>
            <a:xfrm>
              <a:off x="0" y="0"/>
              <a:ext cx="20491037" cy="2366521"/>
            </a:xfrm>
            <a:prstGeom prst="roundRect">
              <a:avLst>
                <a:gd name="adj" fmla="val 16667"/>
              </a:avLst>
            </a:prstGeom>
            <a:solidFill>
              <a:schemeClr val="accent3">
                <a:hueOff val="914337"/>
                <a:satOff val="31515"/>
                <a:lumOff val="-30790"/>
              </a:schemeClr>
            </a:solidFill>
            <a:ln w="25400" cap="flat">
              <a:solidFill>
                <a:schemeClr val="accent2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grpSp>
          <p:nvGrpSpPr>
            <p:cNvPr id="123" name="成组"/>
            <p:cNvGrpSpPr/>
            <p:nvPr/>
          </p:nvGrpSpPr>
          <p:grpSpPr>
            <a:xfrm>
              <a:off x="833698" y="898678"/>
              <a:ext cx="18239998" cy="1133476"/>
              <a:chOff x="0" y="0"/>
              <a:chExt cx="18239996" cy="1133475"/>
            </a:xfrm>
          </p:grpSpPr>
          <p:grpSp>
            <p:nvGrpSpPr>
              <p:cNvPr id="104" name="Rectangle 60"/>
              <p:cNvGrpSpPr/>
              <p:nvPr/>
            </p:nvGrpSpPr>
            <p:grpSpPr>
              <a:xfrm>
                <a:off x="5714004" y="46417"/>
                <a:ext cx="2571480" cy="1087059"/>
                <a:chOff x="-2" y="0"/>
                <a:chExt cx="2571479" cy="1087057"/>
              </a:xfrm>
            </p:grpSpPr>
            <p:sp>
              <p:nvSpPr>
                <p:cNvPr id="102" name="矩形"/>
                <p:cNvSpPr/>
                <p:nvPr/>
              </p:nvSpPr>
              <p:spPr>
                <a:xfrm>
                  <a:off x="-3" y="-1"/>
                  <a:ext cx="2571480" cy="1087059"/>
                </a:xfrm>
                <a:prstGeom prst="rect">
                  <a:avLst/>
                </a:prstGeom>
                <a:solidFill>
                  <a:srgbClr val="222222"/>
                </a:solidFill>
                <a:ln w="25400" cap="flat">
                  <a:solidFill>
                    <a:srgbClr val="34A5DA"/>
                  </a:solidFill>
                  <a:prstDash val="solid"/>
                  <a:round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defTabSz="1828800">
                    <a:defRPr sz="4800" b="0">
                      <a:solidFill>
                        <a:srgbClr val="E9E9E9"/>
                      </a:solidFill>
                      <a:latin typeface="DIN Condensed Bold"/>
                      <a:ea typeface="DIN Condensed Bold"/>
                      <a:cs typeface="DIN Condensed Bold"/>
                      <a:sym typeface="DIN Condensed Bold"/>
                    </a:defRPr>
                  </a:pPr>
                  <a:endParaRPr/>
                </a:p>
              </p:txBody>
            </p:sp>
            <p:sp>
              <p:nvSpPr>
                <p:cNvPr id="103" name="Block1"/>
                <p:cNvSpPr txBox="1"/>
                <p:nvPr/>
              </p:nvSpPr>
              <p:spPr>
                <a:xfrm>
                  <a:off x="-3" y="211971"/>
                  <a:ext cx="2571480" cy="66311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45718" tIns="45718" rIns="45718" bIns="45718" numCol="1" anchor="ctr">
                  <a:noAutofit/>
                </a:bodyPr>
                <a:lstStyle>
                  <a:lvl1pPr defTabSz="1828800">
                    <a:defRPr sz="4800" b="0">
                      <a:solidFill>
                        <a:srgbClr val="E9E9E9"/>
                      </a:solidFill>
                      <a:latin typeface="DIN Condensed Bold"/>
                      <a:ea typeface="DIN Condensed Bold"/>
                      <a:cs typeface="DIN Condensed Bold"/>
                      <a:sym typeface="DIN Condensed Bold"/>
                    </a:defRPr>
                  </a:lvl1pPr>
                </a:lstStyle>
                <a:p>
                  <a:r>
                    <a:t>Block1</a:t>
                  </a:r>
                </a:p>
              </p:txBody>
            </p:sp>
          </p:grpSp>
          <p:sp>
            <p:nvSpPr>
              <p:cNvPr id="105" name="TextBox 61"/>
              <p:cNvSpPr txBox="1"/>
              <p:nvPr/>
            </p:nvSpPr>
            <p:spPr>
              <a:xfrm>
                <a:off x="0" y="-1"/>
                <a:ext cx="1313786" cy="87302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8" tIns="45718" rIns="45718" bIns="45718" numCol="1" anchor="ctr">
                <a:noAutofit/>
              </a:bodyPr>
              <a:lstStyle>
                <a:lvl1pPr defTabSz="1828800">
                  <a:defRPr sz="4800">
                    <a:solidFill>
                      <a:srgbClr val="FFFFFF"/>
                    </a:solidFill>
                    <a:latin typeface="Avenir Next Regular"/>
                    <a:ea typeface="Avenir Next Regular"/>
                    <a:cs typeface="Avenir Next Regular"/>
                    <a:sym typeface="Avenir Next Regular"/>
                  </a:defRPr>
                </a:lvl1pPr>
              </a:lstStyle>
              <a:p>
                <a:r>
                  <a:t>…</a:t>
                </a:r>
              </a:p>
            </p:txBody>
          </p:sp>
          <p:grpSp>
            <p:nvGrpSpPr>
              <p:cNvPr id="108" name="Rectangle 62"/>
              <p:cNvGrpSpPr/>
              <p:nvPr/>
            </p:nvGrpSpPr>
            <p:grpSpPr>
              <a:xfrm>
                <a:off x="2395835" y="46417"/>
                <a:ext cx="2571480" cy="1087059"/>
                <a:chOff x="-2" y="0"/>
                <a:chExt cx="2571479" cy="1087057"/>
              </a:xfrm>
            </p:grpSpPr>
            <p:sp>
              <p:nvSpPr>
                <p:cNvPr id="106" name="矩形"/>
                <p:cNvSpPr/>
                <p:nvPr/>
              </p:nvSpPr>
              <p:spPr>
                <a:xfrm>
                  <a:off x="-3" y="-1"/>
                  <a:ext cx="2571480" cy="1087059"/>
                </a:xfrm>
                <a:prstGeom prst="rect">
                  <a:avLst/>
                </a:prstGeom>
                <a:solidFill>
                  <a:srgbClr val="222222"/>
                </a:solidFill>
                <a:ln w="25400" cap="flat">
                  <a:solidFill>
                    <a:srgbClr val="34A5DA"/>
                  </a:solidFill>
                  <a:prstDash val="solid"/>
                  <a:round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defTabSz="1828800">
                    <a:defRPr sz="4800" b="0">
                      <a:solidFill>
                        <a:srgbClr val="E9E9E9"/>
                      </a:solidFill>
                      <a:latin typeface="DIN Condensed Bold"/>
                      <a:ea typeface="DIN Condensed Bold"/>
                      <a:cs typeface="DIN Condensed Bold"/>
                      <a:sym typeface="DIN Condensed Bold"/>
                    </a:defRPr>
                  </a:pPr>
                  <a:endParaRPr/>
                </a:p>
              </p:txBody>
            </p:sp>
            <p:sp>
              <p:nvSpPr>
                <p:cNvPr id="107" name="Block0"/>
                <p:cNvSpPr txBox="1"/>
                <p:nvPr/>
              </p:nvSpPr>
              <p:spPr>
                <a:xfrm>
                  <a:off x="-3" y="211970"/>
                  <a:ext cx="2571480" cy="66311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45718" tIns="45718" rIns="45718" bIns="45718" numCol="1" anchor="ctr">
                  <a:noAutofit/>
                </a:bodyPr>
                <a:lstStyle>
                  <a:lvl1pPr defTabSz="1828800">
                    <a:defRPr sz="4800" b="0">
                      <a:solidFill>
                        <a:srgbClr val="E9E9E9"/>
                      </a:solidFill>
                      <a:latin typeface="DIN Condensed Bold"/>
                      <a:ea typeface="DIN Condensed Bold"/>
                      <a:cs typeface="DIN Condensed Bold"/>
                      <a:sym typeface="DIN Condensed Bold"/>
                    </a:defRPr>
                  </a:lvl1pPr>
                </a:lstStyle>
                <a:p>
                  <a:r>
                    <a:t>Block0</a:t>
                  </a:r>
                </a:p>
              </p:txBody>
            </p:sp>
          </p:grpSp>
          <p:sp>
            <p:nvSpPr>
              <p:cNvPr id="109" name="Straight Arrow Connector 64"/>
              <p:cNvSpPr/>
              <p:nvPr/>
            </p:nvSpPr>
            <p:spPr>
              <a:xfrm>
                <a:off x="1313783" y="583982"/>
                <a:ext cx="1049301" cy="119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9391" extrusionOk="0">
                    <a:moveTo>
                      <a:pt x="21600" y="690"/>
                    </a:moveTo>
                    <a:cubicBezTo>
                      <a:pt x="14400" y="-2209"/>
                      <a:pt x="7200" y="4025"/>
                      <a:pt x="0" y="19391"/>
                    </a:cubicBezTo>
                  </a:path>
                </a:pathLst>
              </a:custGeom>
              <a:noFill/>
              <a:ln w="57150" cap="flat">
                <a:solidFill>
                  <a:srgbClr val="34A5DA"/>
                </a:solidFill>
                <a:prstDash val="solid"/>
                <a:round/>
                <a:tailEnd type="triangle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4800"/>
                </a:pPr>
                <a:endParaRPr/>
              </a:p>
            </p:txBody>
          </p:sp>
          <p:sp>
            <p:nvSpPr>
              <p:cNvPr id="110" name="Straight Arrow Connector 65"/>
              <p:cNvSpPr/>
              <p:nvPr/>
            </p:nvSpPr>
            <p:spPr>
              <a:xfrm flipH="1" flipV="1">
                <a:off x="5000046" y="589944"/>
                <a:ext cx="681207" cy="1"/>
              </a:xfrm>
              <a:prstGeom prst="line">
                <a:avLst/>
              </a:prstGeom>
              <a:noFill/>
              <a:ln w="57150" cap="flat">
                <a:solidFill>
                  <a:srgbClr val="34A5DA"/>
                </a:solidFill>
                <a:prstDash val="solid"/>
                <a:round/>
                <a:tailEnd type="triangle" w="med" len="med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 b="0"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grpSp>
            <p:nvGrpSpPr>
              <p:cNvPr id="113" name="Rectangle 67"/>
              <p:cNvGrpSpPr/>
              <p:nvPr/>
            </p:nvGrpSpPr>
            <p:grpSpPr>
              <a:xfrm>
                <a:off x="9032176" y="46417"/>
                <a:ext cx="2571478" cy="1087059"/>
                <a:chOff x="-2" y="0"/>
                <a:chExt cx="2571477" cy="1087057"/>
              </a:xfrm>
            </p:grpSpPr>
            <p:sp>
              <p:nvSpPr>
                <p:cNvPr id="111" name="矩形"/>
                <p:cNvSpPr/>
                <p:nvPr/>
              </p:nvSpPr>
              <p:spPr>
                <a:xfrm>
                  <a:off x="-3" y="-1"/>
                  <a:ext cx="2571478" cy="1087059"/>
                </a:xfrm>
                <a:prstGeom prst="rect">
                  <a:avLst/>
                </a:prstGeom>
                <a:solidFill>
                  <a:srgbClr val="222222"/>
                </a:solidFill>
                <a:ln w="25400" cap="flat">
                  <a:solidFill>
                    <a:srgbClr val="34A5DA"/>
                  </a:solidFill>
                  <a:prstDash val="solid"/>
                  <a:round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defTabSz="1828800">
                    <a:defRPr sz="4800" b="0">
                      <a:solidFill>
                        <a:srgbClr val="34A5DA"/>
                      </a:solidFill>
                      <a:latin typeface="DIN Condensed Bold"/>
                      <a:ea typeface="DIN Condensed Bold"/>
                      <a:cs typeface="DIN Condensed Bold"/>
                      <a:sym typeface="DIN Condensed Bold"/>
                    </a:defRPr>
                  </a:pPr>
                  <a:endParaRPr/>
                </a:p>
              </p:txBody>
            </p:sp>
            <p:sp>
              <p:nvSpPr>
                <p:cNvPr id="112" name="Block2"/>
                <p:cNvSpPr txBox="1"/>
                <p:nvPr/>
              </p:nvSpPr>
              <p:spPr>
                <a:xfrm>
                  <a:off x="-3" y="211970"/>
                  <a:ext cx="2571478" cy="66311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45718" tIns="45718" rIns="45718" bIns="45718" numCol="1" anchor="ctr">
                  <a:noAutofit/>
                </a:bodyPr>
                <a:lstStyle>
                  <a:lvl1pPr defTabSz="1828800">
                    <a:defRPr sz="4800" b="0">
                      <a:solidFill>
                        <a:srgbClr val="E9E9E9"/>
                      </a:solidFill>
                      <a:latin typeface="DIN Condensed Bold"/>
                      <a:ea typeface="DIN Condensed Bold"/>
                      <a:cs typeface="DIN Condensed Bold"/>
                      <a:sym typeface="DIN Condensed Bold"/>
                    </a:defRPr>
                  </a:lvl1pPr>
                </a:lstStyle>
                <a:p>
                  <a:r>
                    <a:t>Block2</a:t>
                  </a:r>
                </a:p>
              </p:txBody>
            </p:sp>
          </p:grpSp>
          <p:sp>
            <p:nvSpPr>
              <p:cNvPr id="114" name="Straight Arrow Connector 68"/>
              <p:cNvSpPr/>
              <p:nvPr/>
            </p:nvSpPr>
            <p:spPr>
              <a:xfrm flipH="1" flipV="1">
                <a:off x="8285484" y="589944"/>
                <a:ext cx="746700" cy="3"/>
              </a:xfrm>
              <a:prstGeom prst="line">
                <a:avLst/>
              </a:prstGeom>
              <a:noFill/>
              <a:ln w="57150" cap="flat">
                <a:solidFill>
                  <a:srgbClr val="34A5DA"/>
                </a:solidFill>
                <a:prstDash val="solid"/>
                <a:round/>
                <a:tailEnd type="triangle" w="med" len="med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 b="0"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grpSp>
            <p:nvGrpSpPr>
              <p:cNvPr id="117" name="Rectangle 69"/>
              <p:cNvGrpSpPr/>
              <p:nvPr/>
            </p:nvGrpSpPr>
            <p:grpSpPr>
              <a:xfrm>
                <a:off x="12350344" y="46417"/>
                <a:ext cx="2571480" cy="1087059"/>
                <a:chOff x="-2" y="0"/>
                <a:chExt cx="2571479" cy="1087057"/>
              </a:xfrm>
            </p:grpSpPr>
            <p:sp>
              <p:nvSpPr>
                <p:cNvPr id="115" name="矩形"/>
                <p:cNvSpPr/>
                <p:nvPr/>
              </p:nvSpPr>
              <p:spPr>
                <a:xfrm>
                  <a:off x="-3" y="-1"/>
                  <a:ext cx="2571480" cy="1087059"/>
                </a:xfrm>
                <a:prstGeom prst="rect">
                  <a:avLst/>
                </a:prstGeom>
                <a:solidFill>
                  <a:srgbClr val="222222"/>
                </a:solidFill>
                <a:ln w="25400" cap="flat">
                  <a:solidFill>
                    <a:srgbClr val="34A5DA"/>
                  </a:solidFill>
                  <a:prstDash val="solid"/>
                  <a:round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defTabSz="1828800">
                    <a:defRPr sz="4800" b="0">
                      <a:solidFill>
                        <a:srgbClr val="34A5DA"/>
                      </a:solidFill>
                      <a:latin typeface="DIN Condensed Bold"/>
                      <a:ea typeface="DIN Condensed Bold"/>
                      <a:cs typeface="DIN Condensed Bold"/>
                      <a:sym typeface="DIN Condensed Bold"/>
                    </a:defRPr>
                  </a:pPr>
                  <a:endParaRPr/>
                </a:p>
              </p:txBody>
            </p:sp>
            <p:sp>
              <p:nvSpPr>
                <p:cNvPr id="116" name="Block3"/>
                <p:cNvSpPr txBox="1"/>
                <p:nvPr/>
              </p:nvSpPr>
              <p:spPr>
                <a:xfrm>
                  <a:off x="-3" y="211970"/>
                  <a:ext cx="2571480" cy="66311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45718" tIns="45718" rIns="45718" bIns="45718" numCol="1" anchor="ctr">
                  <a:noAutofit/>
                </a:bodyPr>
                <a:lstStyle>
                  <a:lvl1pPr defTabSz="1828800">
                    <a:defRPr sz="4800" b="0">
                      <a:solidFill>
                        <a:srgbClr val="E9E9E9"/>
                      </a:solidFill>
                      <a:latin typeface="DIN Condensed Bold"/>
                      <a:ea typeface="DIN Condensed Bold"/>
                      <a:cs typeface="DIN Condensed Bold"/>
                      <a:sym typeface="DIN Condensed Bold"/>
                    </a:defRPr>
                  </a:lvl1pPr>
                </a:lstStyle>
                <a:p>
                  <a:r>
                    <a:t>Block3</a:t>
                  </a:r>
                </a:p>
              </p:txBody>
            </p:sp>
          </p:grpSp>
          <p:sp>
            <p:nvSpPr>
              <p:cNvPr id="118" name="Straight Arrow Connector 70"/>
              <p:cNvSpPr/>
              <p:nvPr/>
            </p:nvSpPr>
            <p:spPr>
              <a:xfrm flipH="1" flipV="1">
                <a:off x="11603653" y="589944"/>
                <a:ext cx="746701" cy="3"/>
              </a:xfrm>
              <a:prstGeom prst="line">
                <a:avLst/>
              </a:prstGeom>
              <a:noFill/>
              <a:ln w="57150" cap="flat">
                <a:solidFill>
                  <a:srgbClr val="34A5DA"/>
                </a:solidFill>
                <a:prstDash val="solid"/>
                <a:round/>
                <a:tailEnd type="triangle" w="med" len="med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 b="0"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grpSp>
            <p:nvGrpSpPr>
              <p:cNvPr id="121" name="Rectangle 71"/>
              <p:cNvGrpSpPr/>
              <p:nvPr/>
            </p:nvGrpSpPr>
            <p:grpSpPr>
              <a:xfrm>
                <a:off x="15668516" y="43352"/>
                <a:ext cx="2571481" cy="1087059"/>
                <a:chOff x="-2" y="0"/>
                <a:chExt cx="2571479" cy="1087057"/>
              </a:xfrm>
            </p:grpSpPr>
            <p:sp>
              <p:nvSpPr>
                <p:cNvPr id="119" name="矩形"/>
                <p:cNvSpPr/>
                <p:nvPr/>
              </p:nvSpPr>
              <p:spPr>
                <a:xfrm>
                  <a:off x="-3" y="-1"/>
                  <a:ext cx="2571480" cy="1087059"/>
                </a:xfrm>
                <a:prstGeom prst="rect">
                  <a:avLst/>
                </a:prstGeom>
                <a:solidFill>
                  <a:srgbClr val="222222"/>
                </a:solidFill>
                <a:ln w="25400" cap="flat">
                  <a:solidFill>
                    <a:srgbClr val="34A5DA"/>
                  </a:solidFill>
                  <a:prstDash val="solid"/>
                  <a:round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defTabSz="1828800">
                    <a:defRPr sz="4800" b="0">
                      <a:solidFill>
                        <a:srgbClr val="34A5DA"/>
                      </a:solidFill>
                      <a:latin typeface="DIN Condensed Bold"/>
                      <a:ea typeface="DIN Condensed Bold"/>
                      <a:cs typeface="DIN Condensed Bold"/>
                      <a:sym typeface="DIN Condensed Bold"/>
                    </a:defRPr>
                  </a:pPr>
                  <a:endParaRPr/>
                </a:p>
              </p:txBody>
            </p:sp>
            <p:sp>
              <p:nvSpPr>
                <p:cNvPr id="120" name="Block4"/>
                <p:cNvSpPr txBox="1"/>
                <p:nvPr/>
              </p:nvSpPr>
              <p:spPr>
                <a:xfrm>
                  <a:off x="-3" y="211970"/>
                  <a:ext cx="2571480" cy="66311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45718" tIns="45718" rIns="45718" bIns="45718" numCol="1" anchor="ctr">
                  <a:noAutofit/>
                </a:bodyPr>
                <a:lstStyle>
                  <a:lvl1pPr defTabSz="1828800">
                    <a:defRPr sz="4800" b="0">
                      <a:solidFill>
                        <a:srgbClr val="E9E9E9"/>
                      </a:solidFill>
                      <a:latin typeface="DIN Condensed Bold"/>
                      <a:ea typeface="DIN Condensed Bold"/>
                      <a:cs typeface="DIN Condensed Bold"/>
                      <a:sym typeface="DIN Condensed Bold"/>
                    </a:defRPr>
                  </a:lvl1pPr>
                </a:lstStyle>
                <a:p>
                  <a:r>
                    <a:t>Block4</a:t>
                  </a:r>
                </a:p>
              </p:txBody>
            </p:sp>
          </p:grpSp>
          <p:sp>
            <p:nvSpPr>
              <p:cNvPr id="122" name="Straight Arrow Connector 72"/>
              <p:cNvSpPr/>
              <p:nvPr/>
            </p:nvSpPr>
            <p:spPr>
              <a:xfrm flipH="1" flipV="1">
                <a:off x="14921822" y="586879"/>
                <a:ext cx="746703" cy="3"/>
              </a:xfrm>
              <a:prstGeom prst="line">
                <a:avLst/>
              </a:prstGeom>
              <a:noFill/>
              <a:ln w="57150" cap="flat">
                <a:solidFill>
                  <a:srgbClr val="34A5DA"/>
                </a:solidFill>
                <a:prstDash val="solid"/>
                <a:round/>
                <a:tailEnd type="triangle" w="med" len="med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 b="0"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</p:grpSp>
        <p:sp>
          <p:nvSpPr>
            <p:cNvPr id="124" name="用户"/>
            <p:cNvSpPr txBox="1"/>
            <p:nvPr/>
          </p:nvSpPr>
          <p:spPr>
            <a:xfrm>
              <a:off x="6332964" y="117645"/>
              <a:ext cx="7649876" cy="75919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4800" b="0">
                  <a:solidFill>
                    <a:srgbClr val="FFFFFF"/>
                  </a:solidFill>
                </a:defRPr>
              </a:lvl1pPr>
            </a:lstStyle>
            <a:p>
              <a:r>
                <a:t>Guest chain</a:t>
              </a:r>
            </a:p>
          </p:txBody>
        </p:sp>
      </p:grpSp>
      <p:grpSp>
        <p:nvGrpSpPr>
          <p:cNvPr id="150" name="组合 52"/>
          <p:cNvGrpSpPr/>
          <p:nvPr/>
        </p:nvGrpSpPr>
        <p:grpSpPr>
          <a:xfrm>
            <a:off x="2342561" y="3237893"/>
            <a:ext cx="20491037" cy="2366522"/>
            <a:chOff x="0" y="0"/>
            <a:chExt cx="20491036" cy="2366520"/>
          </a:xfrm>
        </p:grpSpPr>
        <p:sp>
          <p:nvSpPr>
            <p:cNvPr id="126" name="圆角矩形 50"/>
            <p:cNvSpPr/>
            <p:nvPr/>
          </p:nvSpPr>
          <p:spPr>
            <a:xfrm>
              <a:off x="0" y="0"/>
              <a:ext cx="20491037" cy="2366521"/>
            </a:xfrm>
            <a:prstGeom prst="roundRect">
              <a:avLst>
                <a:gd name="adj" fmla="val 16667"/>
              </a:avLst>
            </a:prstGeom>
            <a:solidFill>
              <a:schemeClr val="accent1">
                <a:lumOff val="-13575"/>
              </a:schemeClr>
            </a:solidFill>
            <a:ln w="25400" cap="flat">
              <a:solidFill>
                <a:schemeClr val="accent2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grpSp>
          <p:nvGrpSpPr>
            <p:cNvPr id="148" name="成组"/>
            <p:cNvGrpSpPr/>
            <p:nvPr/>
          </p:nvGrpSpPr>
          <p:grpSpPr>
            <a:xfrm>
              <a:off x="833698" y="898678"/>
              <a:ext cx="18239998" cy="1133476"/>
              <a:chOff x="0" y="0"/>
              <a:chExt cx="18239996" cy="1133475"/>
            </a:xfrm>
          </p:grpSpPr>
          <p:grpSp>
            <p:nvGrpSpPr>
              <p:cNvPr id="129" name="Rectangle 60"/>
              <p:cNvGrpSpPr/>
              <p:nvPr/>
            </p:nvGrpSpPr>
            <p:grpSpPr>
              <a:xfrm>
                <a:off x="5714004" y="46417"/>
                <a:ext cx="2571480" cy="1087059"/>
                <a:chOff x="-2" y="0"/>
                <a:chExt cx="2571479" cy="1087057"/>
              </a:xfrm>
            </p:grpSpPr>
            <p:sp>
              <p:nvSpPr>
                <p:cNvPr id="127" name="矩形"/>
                <p:cNvSpPr/>
                <p:nvPr/>
              </p:nvSpPr>
              <p:spPr>
                <a:xfrm>
                  <a:off x="-3" y="-1"/>
                  <a:ext cx="2571480" cy="1087059"/>
                </a:xfrm>
                <a:prstGeom prst="rect">
                  <a:avLst/>
                </a:prstGeom>
                <a:solidFill>
                  <a:srgbClr val="222222"/>
                </a:solidFill>
                <a:ln w="25400" cap="flat">
                  <a:solidFill>
                    <a:srgbClr val="34A5DA"/>
                  </a:solidFill>
                  <a:prstDash val="solid"/>
                  <a:round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defTabSz="1828800">
                    <a:defRPr sz="4800" b="0">
                      <a:solidFill>
                        <a:srgbClr val="E9E9E9"/>
                      </a:solidFill>
                      <a:latin typeface="DIN Condensed Bold"/>
                      <a:ea typeface="DIN Condensed Bold"/>
                      <a:cs typeface="DIN Condensed Bold"/>
                      <a:sym typeface="DIN Condensed Bold"/>
                    </a:defRPr>
                  </a:pPr>
                  <a:endParaRPr/>
                </a:p>
              </p:txBody>
            </p:sp>
            <p:sp>
              <p:nvSpPr>
                <p:cNvPr id="128" name="Block1"/>
                <p:cNvSpPr txBox="1"/>
                <p:nvPr/>
              </p:nvSpPr>
              <p:spPr>
                <a:xfrm>
                  <a:off x="-3" y="211971"/>
                  <a:ext cx="2571480" cy="66311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45718" tIns="45718" rIns="45718" bIns="45718" numCol="1" anchor="ctr">
                  <a:noAutofit/>
                </a:bodyPr>
                <a:lstStyle>
                  <a:lvl1pPr defTabSz="1828800">
                    <a:defRPr sz="4800" b="0">
                      <a:solidFill>
                        <a:srgbClr val="E9E9E9"/>
                      </a:solidFill>
                      <a:latin typeface="DIN Condensed Bold"/>
                      <a:ea typeface="DIN Condensed Bold"/>
                      <a:cs typeface="DIN Condensed Bold"/>
                      <a:sym typeface="DIN Condensed Bold"/>
                    </a:defRPr>
                  </a:lvl1pPr>
                </a:lstStyle>
                <a:p>
                  <a:r>
                    <a:t>Block1</a:t>
                  </a:r>
                </a:p>
              </p:txBody>
            </p:sp>
          </p:grpSp>
          <p:sp>
            <p:nvSpPr>
              <p:cNvPr id="130" name="TextBox 61"/>
              <p:cNvSpPr txBox="1"/>
              <p:nvPr/>
            </p:nvSpPr>
            <p:spPr>
              <a:xfrm>
                <a:off x="0" y="-1"/>
                <a:ext cx="1313786" cy="87302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8" tIns="45718" rIns="45718" bIns="45718" numCol="1" anchor="ctr">
                <a:noAutofit/>
              </a:bodyPr>
              <a:lstStyle>
                <a:lvl1pPr defTabSz="1828800">
                  <a:defRPr sz="4800">
                    <a:solidFill>
                      <a:srgbClr val="FFFFFF"/>
                    </a:solidFill>
                    <a:latin typeface="Avenir Next Regular"/>
                    <a:ea typeface="Avenir Next Regular"/>
                    <a:cs typeface="Avenir Next Regular"/>
                    <a:sym typeface="Avenir Next Regular"/>
                  </a:defRPr>
                </a:lvl1pPr>
              </a:lstStyle>
              <a:p>
                <a:r>
                  <a:t>…</a:t>
                </a:r>
              </a:p>
            </p:txBody>
          </p:sp>
          <p:grpSp>
            <p:nvGrpSpPr>
              <p:cNvPr id="133" name="Rectangle 62"/>
              <p:cNvGrpSpPr/>
              <p:nvPr/>
            </p:nvGrpSpPr>
            <p:grpSpPr>
              <a:xfrm>
                <a:off x="2395835" y="46417"/>
                <a:ext cx="2571480" cy="1087059"/>
                <a:chOff x="-2" y="0"/>
                <a:chExt cx="2571479" cy="1087057"/>
              </a:xfrm>
            </p:grpSpPr>
            <p:sp>
              <p:nvSpPr>
                <p:cNvPr id="131" name="矩形"/>
                <p:cNvSpPr/>
                <p:nvPr/>
              </p:nvSpPr>
              <p:spPr>
                <a:xfrm>
                  <a:off x="-3" y="-1"/>
                  <a:ext cx="2571480" cy="1087059"/>
                </a:xfrm>
                <a:prstGeom prst="rect">
                  <a:avLst/>
                </a:prstGeom>
                <a:solidFill>
                  <a:srgbClr val="222222"/>
                </a:solidFill>
                <a:ln w="25400" cap="flat">
                  <a:solidFill>
                    <a:srgbClr val="34A5DA"/>
                  </a:solidFill>
                  <a:prstDash val="solid"/>
                  <a:round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defTabSz="1828800">
                    <a:defRPr sz="4800" b="0">
                      <a:solidFill>
                        <a:srgbClr val="E9E9E9"/>
                      </a:solidFill>
                      <a:latin typeface="DIN Condensed Bold"/>
                      <a:ea typeface="DIN Condensed Bold"/>
                      <a:cs typeface="DIN Condensed Bold"/>
                      <a:sym typeface="DIN Condensed Bold"/>
                    </a:defRPr>
                  </a:pPr>
                  <a:endParaRPr/>
                </a:p>
              </p:txBody>
            </p:sp>
            <p:sp>
              <p:nvSpPr>
                <p:cNvPr id="132" name="Block0"/>
                <p:cNvSpPr txBox="1"/>
                <p:nvPr/>
              </p:nvSpPr>
              <p:spPr>
                <a:xfrm>
                  <a:off x="-3" y="211970"/>
                  <a:ext cx="2571480" cy="66311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45718" tIns="45718" rIns="45718" bIns="45718" numCol="1" anchor="ctr">
                  <a:noAutofit/>
                </a:bodyPr>
                <a:lstStyle>
                  <a:lvl1pPr defTabSz="1828800">
                    <a:defRPr sz="4800" b="0">
                      <a:solidFill>
                        <a:srgbClr val="E9E9E9"/>
                      </a:solidFill>
                      <a:latin typeface="DIN Condensed Bold"/>
                      <a:ea typeface="DIN Condensed Bold"/>
                      <a:cs typeface="DIN Condensed Bold"/>
                      <a:sym typeface="DIN Condensed Bold"/>
                    </a:defRPr>
                  </a:lvl1pPr>
                </a:lstStyle>
                <a:p>
                  <a:r>
                    <a:t>Block0</a:t>
                  </a:r>
                </a:p>
              </p:txBody>
            </p:sp>
          </p:grpSp>
          <p:sp>
            <p:nvSpPr>
              <p:cNvPr id="134" name="Straight Arrow Connector 64"/>
              <p:cNvSpPr/>
              <p:nvPr/>
            </p:nvSpPr>
            <p:spPr>
              <a:xfrm>
                <a:off x="1313783" y="583982"/>
                <a:ext cx="1049301" cy="119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9391" extrusionOk="0">
                    <a:moveTo>
                      <a:pt x="21600" y="690"/>
                    </a:moveTo>
                    <a:cubicBezTo>
                      <a:pt x="14400" y="-2209"/>
                      <a:pt x="7200" y="4025"/>
                      <a:pt x="0" y="19391"/>
                    </a:cubicBezTo>
                  </a:path>
                </a:pathLst>
              </a:custGeom>
              <a:noFill/>
              <a:ln w="57150" cap="flat">
                <a:solidFill>
                  <a:srgbClr val="34A5DA"/>
                </a:solidFill>
                <a:prstDash val="solid"/>
                <a:round/>
                <a:tailEnd type="triangle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4800"/>
                </a:pPr>
                <a:endParaRPr/>
              </a:p>
            </p:txBody>
          </p:sp>
          <p:sp>
            <p:nvSpPr>
              <p:cNvPr id="135" name="Straight Arrow Connector 65"/>
              <p:cNvSpPr/>
              <p:nvPr/>
            </p:nvSpPr>
            <p:spPr>
              <a:xfrm flipH="1" flipV="1">
                <a:off x="5000046" y="589944"/>
                <a:ext cx="681207" cy="1"/>
              </a:xfrm>
              <a:prstGeom prst="line">
                <a:avLst/>
              </a:prstGeom>
              <a:noFill/>
              <a:ln w="57150" cap="flat">
                <a:solidFill>
                  <a:srgbClr val="34A5DA"/>
                </a:solidFill>
                <a:prstDash val="solid"/>
                <a:round/>
                <a:tailEnd type="triangle" w="med" len="med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 b="0"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grpSp>
            <p:nvGrpSpPr>
              <p:cNvPr id="138" name="Rectangle 67"/>
              <p:cNvGrpSpPr/>
              <p:nvPr/>
            </p:nvGrpSpPr>
            <p:grpSpPr>
              <a:xfrm>
                <a:off x="9032176" y="46417"/>
                <a:ext cx="2571478" cy="1087059"/>
                <a:chOff x="-2" y="0"/>
                <a:chExt cx="2571477" cy="1087057"/>
              </a:xfrm>
            </p:grpSpPr>
            <p:sp>
              <p:nvSpPr>
                <p:cNvPr id="136" name="矩形"/>
                <p:cNvSpPr/>
                <p:nvPr/>
              </p:nvSpPr>
              <p:spPr>
                <a:xfrm>
                  <a:off x="-3" y="-1"/>
                  <a:ext cx="2571478" cy="1087059"/>
                </a:xfrm>
                <a:prstGeom prst="rect">
                  <a:avLst/>
                </a:prstGeom>
                <a:solidFill>
                  <a:srgbClr val="222222"/>
                </a:solidFill>
                <a:ln w="25400" cap="flat">
                  <a:solidFill>
                    <a:srgbClr val="34A5DA"/>
                  </a:solidFill>
                  <a:prstDash val="solid"/>
                  <a:round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defTabSz="1828800">
                    <a:defRPr sz="4800" b="0">
                      <a:solidFill>
                        <a:srgbClr val="34A5DA"/>
                      </a:solidFill>
                      <a:latin typeface="DIN Condensed Bold"/>
                      <a:ea typeface="DIN Condensed Bold"/>
                      <a:cs typeface="DIN Condensed Bold"/>
                      <a:sym typeface="DIN Condensed Bold"/>
                    </a:defRPr>
                  </a:pPr>
                  <a:endParaRPr/>
                </a:p>
              </p:txBody>
            </p:sp>
            <p:sp>
              <p:nvSpPr>
                <p:cNvPr id="137" name="Block2"/>
                <p:cNvSpPr txBox="1"/>
                <p:nvPr/>
              </p:nvSpPr>
              <p:spPr>
                <a:xfrm>
                  <a:off x="-3" y="211970"/>
                  <a:ext cx="2571478" cy="66311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45718" tIns="45718" rIns="45718" bIns="45718" numCol="1" anchor="ctr">
                  <a:noAutofit/>
                </a:bodyPr>
                <a:lstStyle>
                  <a:lvl1pPr defTabSz="1828800">
                    <a:defRPr sz="4800" b="0">
                      <a:solidFill>
                        <a:srgbClr val="E9E9E9"/>
                      </a:solidFill>
                      <a:latin typeface="DIN Condensed Bold"/>
                      <a:ea typeface="DIN Condensed Bold"/>
                      <a:cs typeface="DIN Condensed Bold"/>
                      <a:sym typeface="DIN Condensed Bold"/>
                    </a:defRPr>
                  </a:lvl1pPr>
                </a:lstStyle>
                <a:p>
                  <a:r>
                    <a:t>Block2</a:t>
                  </a:r>
                </a:p>
              </p:txBody>
            </p:sp>
          </p:grpSp>
          <p:sp>
            <p:nvSpPr>
              <p:cNvPr id="139" name="Straight Arrow Connector 68"/>
              <p:cNvSpPr/>
              <p:nvPr/>
            </p:nvSpPr>
            <p:spPr>
              <a:xfrm flipH="1" flipV="1">
                <a:off x="8285484" y="589944"/>
                <a:ext cx="746700" cy="3"/>
              </a:xfrm>
              <a:prstGeom prst="line">
                <a:avLst/>
              </a:prstGeom>
              <a:noFill/>
              <a:ln w="57150" cap="flat">
                <a:solidFill>
                  <a:srgbClr val="34A5DA"/>
                </a:solidFill>
                <a:prstDash val="solid"/>
                <a:round/>
                <a:tailEnd type="triangle" w="med" len="med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 b="0"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grpSp>
            <p:nvGrpSpPr>
              <p:cNvPr id="142" name="Rectangle 69"/>
              <p:cNvGrpSpPr/>
              <p:nvPr/>
            </p:nvGrpSpPr>
            <p:grpSpPr>
              <a:xfrm>
                <a:off x="12350344" y="46417"/>
                <a:ext cx="2571480" cy="1087059"/>
                <a:chOff x="-2" y="0"/>
                <a:chExt cx="2571479" cy="1087057"/>
              </a:xfrm>
            </p:grpSpPr>
            <p:sp>
              <p:nvSpPr>
                <p:cNvPr id="140" name="矩形"/>
                <p:cNvSpPr/>
                <p:nvPr/>
              </p:nvSpPr>
              <p:spPr>
                <a:xfrm>
                  <a:off x="-3" y="-1"/>
                  <a:ext cx="2571480" cy="1087059"/>
                </a:xfrm>
                <a:prstGeom prst="rect">
                  <a:avLst/>
                </a:prstGeom>
                <a:solidFill>
                  <a:srgbClr val="222222"/>
                </a:solidFill>
                <a:ln w="25400" cap="flat">
                  <a:solidFill>
                    <a:srgbClr val="34A5DA"/>
                  </a:solidFill>
                  <a:prstDash val="solid"/>
                  <a:round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defTabSz="1828800">
                    <a:defRPr sz="4800" b="0">
                      <a:solidFill>
                        <a:srgbClr val="34A5DA"/>
                      </a:solidFill>
                      <a:latin typeface="DIN Condensed Bold"/>
                      <a:ea typeface="DIN Condensed Bold"/>
                      <a:cs typeface="DIN Condensed Bold"/>
                      <a:sym typeface="DIN Condensed Bold"/>
                    </a:defRPr>
                  </a:pPr>
                  <a:endParaRPr/>
                </a:p>
              </p:txBody>
            </p:sp>
            <p:sp>
              <p:nvSpPr>
                <p:cNvPr id="141" name="Block3"/>
                <p:cNvSpPr txBox="1"/>
                <p:nvPr/>
              </p:nvSpPr>
              <p:spPr>
                <a:xfrm>
                  <a:off x="-3" y="211970"/>
                  <a:ext cx="2571480" cy="66311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45718" tIns="45718" rIns="45718" bIns="45718" numCol="1" anchor="ctr">
                  <a:noAutofit/>
                </a:bodyPr>
                <a:lstStyle>
                  <a:lvl1pPr defTabSz="1828800">
                    <a:defRPr sz="4800" b="0">
                      <a:solidFill>
                        <a:srgbClr val="E9E9E9"/>
                      </a:solidFill>
                      <a:latin typeface="DIN Condensed Bold"/>
                      <a:ea typeface="DIN Condensed Bold"/>
                      <a:cs typeface="DIN Condensed Bold"/>
                      <a:sym typeface="DIN Condensed Bold"/>
                    </a:defRPr>
                  </a:lvl1pPr>
                </a:lstStyle>
                <a:p>
                  <a:r>
                    <a:t>Block3</a:t>
                  </a:r>
                </a:p>
              </p:txBody>
            </p:sp>
          </p:grpSp>
          <p:sp>
            <p:nvSpPr>
              <p:cNvPr id="143" name="Straight Arrow Connector 70"/>
              <p:cNvSpPr/>
              <p:nvPr/>
            </p:nvSpPr>
            <p:spPr>
              <a:xfrm flipH="1" flipV="1">
                <a:off x="11603653" y="589944"/>
                <a:ext cx="746701" cy="3"/>
              </a:xfrm>
              <a:prstGeom prst="line">
                <a:avLst/>
              </a:prstGeom>
              <a:noFill/>
              <a:ln w="57150" cap="flat">
                <a:solidFill>
                  <a:srgbClr val="34A5DA"/>
                </a:solidFill>
                <a:prstDash val="solid"/>
                <a:round/>
                <a:tailEnd type="triangle" w="med" len="med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 b="0"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grpSp>
            <p:nvGrpSpPr>
              <p:cNvPr id="146" name="Rectangle 71"/>
              <p:cNvGrpSpPr/>
              <p:nvPr/>
            </p:nvGrpSpPr>
            <p:grpSpPr>
              <a:xfrm>
                <a:off x="15668516" y="43352"/>
                <a:ext cx="2571481" cy="1087059"/>
                <a:chOff x="-2" y="0"/>
                <a:chExt cx="2571479" cy="1087057"/>
              </a:xfrm>
            </p:grpSpPr>
            <p:sp>
              <p:nvSpPr>
                <p:cNvPr id="144" name="矩形"/>
                <p:cNvSpPr/>
                <p:nvPr/>
              </p:nvSpPr>
              <p:spPr>
                <a:xfrm>
                  <a:off x="-3" y="-1"/>
                  <a:ext cx="2571480" cy="1087059"/>
                </a:xfrm>
                <a:prstGeom prst="rect">
                  <a:avLst/>
                </a:prstGeom>
                <a:solidFill>
                  <a:srgbClr val="222222"/>
                </a:solidFill>
                <a:ln w="25400" cap="flat">
                  <a:solidFill>
                    <a:srgbClr val="34A5DA"/>
                  </a:solidFill>
                  <a:prstDash val="solid"/>
                  <a:round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defTabSz="1828800">
                    <a:defRPr sz="4800" b="0">
                      <a:solidFill>
                        <a:srgbClr val="34A5DA"/>
                      </a:solidFill>
                      <a:latin typeface="DIN Condensed Bold"/>
                      <a:ea typeface="DIN Condensed Bold"/>
                      <a:cs typeface="DIN Condensed Bold"/>
                      <a:sym typeface="DIN Condensed Bold"/>
                    </a:defRPr>
                  </a:pPr>
                  <a:endParaRPr/>
                </a:p>
              </p:txBody>
            </p:sp>
            <p:sp>
              <p:nvSpPr>
                <p:cNvPr id="145" name="Block4"/>
                <p:cNvSpPr txBox="1"/>
                <p:nvPr/>
              </p:nvSpPr>
              <p:spPr>
                <a:xfrm>
                  <a:off x="-3" y="211970"/>
                  <a:ext cx="2571480" cy="66311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45718" tIns="45718" rIns="45718" bIns="45718" numCol="1" anchor="ctr">
                  <a:noAutofit/>
                </a:bodyPr>
                <a:lstStyle>
                  <a:lvl1pPr defTabSz="1828800">
                    <a:defRPr sz="4800" b="0">
                      <a:solidFill>
                        <a:srgbClr val="E9E9E9"/>
                      </a:solidFill>
                      <a:latin typeface="DIN Condensed Bold"/>
                      <a:ea typeface="DIN Condensed Bold"/>
                      <a:cs typeface="DIN Condensed Bold"/>
                      <a:sym typeface="DIN Condensed Bold"/>
                    </a:defRPr>
                  </a:lvl1pPr>
                </a:lstStyle>
                <a:p>
                  <a:r>
                    <a:t>Block4</a:t>
                  </a:r>
                </a:p>
              </p:txBody>
            </p:sp>
          </p:grpSp>
          <p:sp>
            <p:nvSpPr>
              <p:cNvPr id="147" name="Straight Arrow Connector 72"/>
              <p:cNvSpPr/>
              <p:nvPr/>
            </p:nvSpPr>
            <p:spPr>
              <a:xfrm flipH="1" flipV="1">
                <a:off x="14921822" y="586879"/>
                <a:ext cx="746703" cy="3"/>
              </a:xfrm>
              <a:prstGeom prst="line">
                <a:avLst/>
              </a:prstGeom>
              <a:noFill/>
              <a:ln w="57150" cap="flat">
                <a:solidFill>
                  <a:srgbClr val="34A5DA"/>
                </a:solidFill>
                <a:prstDash val="solid"/>
                <a:round/>
                <a:tailEnd type="triangle" w="med" len="med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 b="0"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</p:grpSp>
        <p:sp>
          <p:nvSpPr>
            <p:cNvPr id="149" name="用户"/>
            <p:cNvSpPr txBox="1"/>
            <p:nvPr/>
          </p:nvSpPr>
          <p:spPr>
            <a:xfrm>
              <a:off x="6332964" y="117645"/>
              <a:ext cx="7649876" cy="75919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4800" b="0">
                  <a:solidFill>
                    <a:srgbClr val="FFFFFF"/>
                  </a:solidFill>
                </a:defRPr>
              </a:lvl1pPr>
            </a:lstStyle>
            <a:p>
              <a:r>
                <a:t>Home chain</a:t>
              </a:r>
            </a:p>
          </p:txBody>
        </p:sp>
      </p:grpSp>
      <p:sp>
        <p:nvSpPr>
          <p:cNvPr id="151" name="直线"/>
          <p:cNvSpPr/>
          <p:nvPr/>
        </p:nvSpPr>
        <p:spPr>
          <a:xfrm>
            <a:off x="18470527" y="7614007"/>
            <a:ext cx="1" cy="1346550"/>
          </a:xfrm>
          <a:prstGeom prst="line">
            <a:avLst/>
          </a:prstGeom>
          <a:ln w="63500">
            <a:solidFill>
              <a:srgbClr val="FFFFFF"/>
            </a:solidFill>
            <a:prstDash val="sysDot"/>
            <a:miter lim="400000"/>
            <a:headEnd type="triangle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grpSp>
        <p:nvGrpSpPr>
          <p:cNvPr id="155" name="成组"/>
          <p:cNvGrpSpPr/>
          <p:nvPr/>
        </p:nvGrpSpPr>
        <p:grpSpPr>
          <a:xfrm>
            <a:off x="6671908" y="6200707"/>
            <a:ext cx="12348185" cy="4173150"/>
            <a:chOff x="0" y="0"/>
            <a:chExt cx="12348184" cy="4173148"/>
          </a:xfrm>
        </p:grpSpPr>
        <p:pic>
          <p:nvPicPr>
            <p:cNvPr id="152" name="图片 23" descr="图片 2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249056" y="2826599"/>
              <a:ext cx="1099129" cy="13465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3" name="图片 23" descr="图片 2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249056" y="0"/>
              <a:ext cx="1099129" cy="13465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54" name="直线"/>
            <p:cNvSpPr/>
            <p:nvPr/>
          </p:nvSpPr>
          <p:spPr>
            <a:xfrm>
              <a:off x="0" y="783552"/>
              <a:ext cx="11119278" cy="1"/>
            </a:xfrm>
            <a:prstGeom prst="line">
              <a:avLst/>
            </a:prstGeom>
            <a:noFill/>
            <a:ln w="190500" cap="flat">
              <a:solidFill>
                <a:srgbClr val="FFFFFF"/>
              </a:solidFill>
              <a:custDash>
                <a:ds d="200000" sp="200000"/>
              </a:custDash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62" name="成组"/>
          <p:cNvGrpSpPr/>
          <p:nvPr/>
        </p:nvGrpSpPr>
        <p:grpSpPr>
          <a:xfrm>
            <a:off x="9875998" y="7614007"/>
            <a:ext cx="5943554" cy="3081736"/>
            <a:chOff x="0" y="0"/>
            <a:chExt cx="5943552" cy="3081734"/>
          </a:xfrm>
        </p:grpSpPr>
        <p:pic>
          <p:nvPicPr>
            <p:cNvPr id="156" name="图片 22" descr="图片 2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51635" y="0"/>
              <a:ext cx="1099128" cy="13465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7" name="图片 21" descr="图片 2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901569" y="1735185"/>
              <a:ext cx="1099128" cy="13465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58" name="直线"/>
            <p:cNvSpPr/>
            <p:nvPr/>
          </p:nvSpPr>
          <p:spPr>
            <a:xfrm flipV="1">
              <a:off x="-1" y="1060269"/>
              <a:ext cx="950240" cy="950239"/>
            </a:xfrm>
            <a:prstGeom prst="line">
              <a:avLst/>
            </a:prstGeom>
            <a:noFill/>
            <a:ln w="1270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59" name="直线"/>
            <p:cNvSpPr/>
            <p:nvPr/>
          </p:nvSpPr>
          <p:spPr>
            <a:xfrm>
              <a:off x="2173473" y="1424826"/>
              <a:ext cx="902816" cy="902815"/>
            </a:xfrm>
            <a:prstGeom prst="line">
              <a:avLst/>
            </a:prstGeom>
            <a:noFill/>
            <a:ln w="1270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60" name="直线"/>
            <p:cNvSpPr/>
            <p:nvPr/>
          </p:nvSpPr>
          <p:spPr>
            <a:xfrm flipV="1">
              <a:off x="3814740" y="2158571"/>
              <a:ext cx="1089973" cy="164433"/>
            </a:xfrm>
            <a:prstGeom prst="line">
              <a:avLst/>
            </a:prstGeom>
            <a:noFill/>
            <a:ln w="1270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61" name="图片 22" descr="图片 2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844425" y="1413299"/>
              <a:ext cx="1099128" cy="13465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67" name="成组"/>
          <p:cNvGrpSpPr/>
          <p:nvPr/>
        </p:nvGrpSpPr>
        <p:grpSpPr>
          <a:xfrm>
            <a:off x="2122613" y="6310986"/>
            <a:ext cx="3204614" cy="1541664"/>
            <a:chOff x="0" y="51905"/>
            <a:chExt cx="3204613" cy="1541663"/>
          </a:xfrm>
        </p:grpSpPr>
        <p:pic>
          <p:nvPicPr>
            <p:cNvPr id="163" name="图片 21" descr="图片 21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0" y="51905"/>
              <a:ext cx="1099127" cy="13465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166" name="成组"/>
            <p:cNvGrpSpPr/>
            <p:nvPr/>
          </p:nvGrpSpPr>
          <p:grpSpPr>
            <a:xfrm>
              <a:off x="1216809" y="323569"/>
              <a:ext cx="1987805" cy="1270001"/>
              <a:chOff x="33604" y="323570"/>
              <a:chExt cx="1987803" cy="1270000"/>
            </a:xfrm>
          </p:grpSpPr>
          <p:sp>
            <p:nvSpPr>
              <p:cNvPr id="164" name="箭头"/>
              <p:cNvSpPr/>
              <p:nvPr/>
            </p:nvSpPr>
            <p:spPr>
              <a:xfrm>
                <a:off x="33604" y="621709"/>
                <a:ext cx="1961706" cy="608096"/>
              </a:xfrm>
              <a:prstGeom prst="rightArrow">
                <a:avLst>
                  <a:gd name="adj1" fmla="val 40169"/>
                  <a:gd name="adj2" fmla="val 91092"/>
                </a:avLst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3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65" name="1 Coin"/>
              <p:cNvSpPr/>
              <p:nvPr/>
            </p:nvSpPr>
            <p:spPr>
              <a:xfrm>
                <a:off x="751408" y="323570"/>
                <a:ext cx="1270001" cy="1270001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3600">
                    <a:solidFill>
                      <a:srgbClr val="FFFFFF"/>
                    </a:solidFill>
                  </a:defRPr>
                </a:lvl1pPr>
              </a:lstStyle>
              <a:p>
                <a:r>
                  <a:t>1 Coin</a:t>
                </a:r>
              </a:p>
            </p:txBody>
          </p:sp>
        </p:grpSp>
      </p:grpSp>
      <p:grpSp>
        <p:nvGrpSpPr>
          <p:cNvPr id="172" name="成组"/>
          <p:cNvGrpSpPr/>
          <p:nvPr/>
        </p:nvGrpSpPr>
        <p:grpSpPr>
          <a:xfrm>
            <a:off x="6870401" y="9027307"/>
            <a:ext cx="3159296" cy="1565444"/>
            <a:chOff x="156362" y="28125"/>
            <a:chExt cx="3159294" cy="1565443"/>
          </a:xfrm>
        </p:grpSpPr>
        <p:pic>
          <p:nvPicPr>
            <p:cNvPr id="168" name="图片 21" descr="图片 21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216530" y="28125"/>
              <a:ext cx="1099128" cy="13465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171" name="成组"/>
            <p:cNvGrpSpPr/>
            <p:nvPr/>
          </p:nvGrpSpPr>
          <p:grpSpPr>
            <a:xfrm>
              <a:off x="156362" y="323569"/>
              <a:ext cx="1987805" cy="1270001"/>
              <a:chOff x="156362" y="323570"/>
              <a:chExt cx="1987803" cy="1270000"/>
            </a:xfrm>
          </p:grpSpPr>
          <p:sp>
            <p:nvSpPr>
              <p:cNvPr id="169" name="箭头"/>
              <p:cNvSpPr/>
              <p:nvPr/>
            </p:nvSpPr>
            <p:spPr>
              <a:xfrm>
                <a:off x="156362" y="621709"/>
                <a:ext cx="1961706" cy="608096"/>
              </a:xfrm>
              <a:prstGeom prst="rightArrow">
                <a:avLst>
                  <a:gd name="adj1" fmla="val 40169"/>
                  <a:gd name="adj2" fmla="val 91092"/>
                </a:avLst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3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70" name="1 xCoin"/>
              <p:cNvSpPr/>
              <p:nvPr/>
            </p:nvSpPr>
            <p:spPr>
              <a:xfrm>
                <a:off x="874166" y="323570"/>
                <a:ext cx="1270001" cy="1270001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3600">
                    <a:solidFill>
                      <a:srgbClr val="FFFFFF"/>
                    </a:solidFill>
                  </a:defRPr>
                </a:lvl1pPr>
              </a:lstStyle>
              <a:p>
                <a:r>
                  <a:t>1 xCoin</a:t>
                </a:r>
              </a:p>
            </p:txBody>
          </p:sp>
        </p:grpSp>
      </p:grpSp>
      <p:sp>
        <p:nvSpPr>
          <p:cNvPr id="173" name="直线"/>
          <p:cNvSpPr/>
          <p:nvPr/>
        </p:nvSpPr>
        <p:spPr>
          <a:xfrm>
            <a:off x="5985170" y="7727186"/>
            <a:ext cx="1" cy="1346550"/>
          </a:xfrm>
          <a:prstGeom prst="line">
            <a:avLst/>
          </a:prstGeom>
          <a:ln w="63500">
            <a:solidFill>
              <a:srgbClr val="FFFFFF"/>
            </a:solidFill>
            <a:prstDash val="sysDot"/>
            <a:miter lim="400000"/>
            <a:tailEnd type="triangle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grpSp>
        <p:nvGrpSpPr>
          <p:cNvPr id="179" name="成组"/>
          <p:cNvGrpSpPr/>
          <p:nvPr/>
        </p:nvGrpSpPr>
        <p:grpSpPr>
          <a:xfrm>
            <a:off x="1525253" y="6310986"/>
            <a:ext cx="4992686" cy="4062871"/>
            <a:chOff x="0" y="0"/>
            <a:chExt cx="4992684" cy="4062870"/>
          </a:xfrm>
        </p:grpSpPr>
        <p:pic>
          <p:nvPicPr>
            <p:cNvPr id="174" name="图片 23" descr="图片 2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93556" y="0"/>
              <a:ext cx="1099129" cy="13465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5" name="图片 23" descr="图片 2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93556" y="2716321"/>
              <a:ext cx="1099129" cy="13465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178" name="成组"/>
            <p:cNvGrpSpPr/>
            <p:nvPr/>
          </p:nvGrpSpPr>
          <p:grpSpPr>
            <a:xfrm>
              <a:off x="0" y="1379841"/>
              <a:ext cx="4125913" cy="2256176"/>
              <a:chOff x="0" y="-828616"/>
              <a:chExt cx="4125912" cy="2256175"/>
            </a:xfrm>
          </p:grpSpPr>
          <p:sp>
            <p:nvSpPr>
              <p:cNvPr id="176" name="coordinator(s)"/>
              <p:cNvSpPr/>
              <p:nvPr/>
            </p:nvSpPr>
            <p:spPr>
              <a:xfrm>
                <a:off x="0" y="-828617"/>
                <a:ext cx="4125913" cy="195302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14926" y="9924"/>
                    </a:lnTo>
                    <a:cubicBezTo>
                      <a:pt x="14740" y="9753"/>
                      <a:pt x="14536" y="9652"/>
                      <a:pt x="14320" y="9652"/>
                    </a:cubicBezTo>
                    <a:lnTo>
                      <a:pt x="1521" y="9652"/>
                    </a:lnTo>
                    <a:cubicBezTo>
                      <a:pt x="681" y="9652"/>
                      <a:pt x="0" y="11090"/>
                      <a:pt x="0" y="12865"/>
                    </a:cubicBezTo>
                    <a:lnTo>
                      <a:pt x="0" y="18387"/>
                    </a:lnTo>
                    <a:cubicBezTo>
                      <a:pt x="0" y="20162"/>
                      <a:pt x="681" y="21600"/>
                      <a:pt x="1521" y="21600"/>
                    </a:cubicBezTo>
                    <a:lnTo>
                      <a:pt x="14320" y="21600"/>
                    </a:lnTo>
                    <a:cubicBezTo>
                      <a:pt x="15160" y="21600"/>
                      <a:pt x="15841" y="20162"/>
                      <a:pt x="15841" y="18387"/>
                    </a:cubicBezTo>
                    <a:lnTo>
                      <a:pt x="15841" y="12865"/>
                    </a:lnTo>
                    <a:cubicBezTo>
                      <a:pt x="15841" y="12608"/>
                      <a:pt x="15822" y="12363"/>
                      <a:pt x="15795" y="12123"/>
                    </a:cubicBezTo>
                    <a:lnTo>
                      <a:pt x="2160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lumOff val="16847"/>
                    </a:schemeClr>
                  </a:gs>
                  <a:gs pos="100000">
                    <a:schemeClr val="accent1">
                      <a:lumOff val="-13575"/>
                    </a:schemeClr>
                  </a:gs>
                </a:gsLst>
                <a:lin ang="6994755" scaled="0"/>
              </a:gra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>
                  <a:defRPr sz="3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lvl1pPr>
              </a:lstStyle>
              <a:p>
                <a:r>
                  <a:t>coordinator(s)</a:t>
                </a:r>
              </a:p>
            </p:txBody>
          </p:sp>
          <p:sp>
            <p:nvSpPr>
              <p:cNvPr id="177" name="coordinator(s)"/>
              <p:cNvSpPr/>
              <p:nvPr/>
            </p:nvSpPr>
            <p:spPr>
              <a:xfrm>
                <a:off x="48617" y="0"/>
                <a:ext cx="3919141" cy="142756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01" y="0"/>
                    </a:moveTo>
                    <a:cubicBezTo>
                      <a:pt x="716" y="0"/>
                      <a:pt x="0" y="1967"/>
                      <a:pt x="0" y="4396"/>
                    </a:cubicBezTo>
                    <a:lnTo>
                      <a:pt x="0" y="11950"/>
                    </a:lnTo>
                    <a:cubicBezTo>
                      <a:pt x="0" y="14379"/>
                      <a:pt x="716" y="16346"/>
                      <a:pt x="1601" y="16346"/>
                    </a:cubicBezTo>
                    <a:lnTo>
                      <a:pt x="15075" y="16346"/>
                    </a:lnTo>
                    <a:cubicBezTo>
                      <a:pt x="15416" y="16346"/>
                      <a:pt x="15730" y="16046"/>
                      <a:pt x="15989" y="15547"/>
                    </a:cubicBezTo>
                    <a:lnTo>
                      <a:pt x="21600" y="21600"/>
                    </a:lnTo>
                    <a:lnTo>
                      <a:pt x="16672" y="12070"/>
                    </a:lnTo>
                    <a:cubicBezTo>
                      <a:pt x="16672" y="12029"/>
                      <a:pt x="16676" y="11991"/>
                      <a:pt x="16676" y="11950"/>
                    </a:cubicBezTo>
                    <a:lnTo>
                      <a:pt x="16676" y="4396"/>
                    </a:lnTo>
                    <a:cubicBezTo>
                      <a:pt x="16676" y="1967"/>
                      <a:pt x="15960" y="0"/>
                      <a:pt x="15075" y="0"/>
                    </a:cubicBezTo>
                    <a:lnTo>
                      <a:pt x="1601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lumOff val="16847"/>
                    </a:schemeClr>
                  </a:gs>
                  <a:gs pos="100000">
                    <a:schemeClr val="accent1">
                      <a:lumOff val="-13575"/>
                    </a:schemeClr>
                  </a:gs>
                </a:gsLst>
                <a:lin ang="6994755" scaled="0"/>
              </a:gra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>
                  <a:defRPr sz="3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lvl1pPr>
              </a:lstStyle>
              <a:p>
                <a:r>
                  <a:t>coordinator(s)</a:t>
                </a:r>
              </a:p>
            </p:txBody>
          </p:sp>
        </p:grp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1" presetClass="entr" presetSubtype="0" fill="hold" grpId="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1" presetClass="entr" presetSubtype="0" fill="hold" grpId="9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22" presetClass="entr" presetSubtype="8" fill="hold" grpId="1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" grpId="9" animBg="1" advAuto="0"/>
      <p:bldP spid="97" grpId="7" animBg="1" advAuto="0"/>
      <p:bldP spid="100" grpId="10" animBg="1" advAuto="0"/>
      <p:bldP spid="151" grpId="8" animBg="1" advAuto="0"/>
      <p:bldP spid="155" grpId="6" animBg="1" advAuto="0"/>
      <p:bldP spid="162" grpId="5" animBg="1" advAuto="0"/>
      <p:bldP spid="167" grpId="2" animBg="1" advAuto="0"/>
      <p:bldP spid="172" grpId="4" animBg="1" advAuto="0"/>
      <p:bldP spid="173" grpId="3" animBg="1" advAuto="0"/>
      <p:bldP spid="179" grpId="1" animBg="1" advAuto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Taxonomy of Portable Assets Custod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36575">
              <a:defRPr sz="7279"/>
            </a:lvl1pPr>
          </a:lstStyle>
          <a:p>
            <a:r>
              <a:t>Taxonomy of Portable Assets Custody</a:t>
            </a:r>
          </a:p>
        </p:txBody>
      </p:sp>
      <p:graphicFrame>
        <p:nvGraphicFramePr>
          <p:cNvPr id="182" name="表格"/>
          <p:cNvGraphicFramePr/>
          <p:nvPr/>
        </p:nvGraphicFramePr>
        <p:xfrm>
          <a:off x="3435020" y="3105150"/>
          <a:ext cx="17526660" cy="92964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9362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859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702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42153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856740">
                <a:tc gridSpan="2">
                  <a:txBody>
                    <a:bodyPr/>
                    <a:lstStyle/>
                    <a:p>
                      <a:pPr defTabSz="914400">
                        <a:defRPr sz="3200"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200" b="1">
                          <a:solidFill>
                            <a:srgbClr val="FFFFFF"/>
                          </a:solidFill>
                          <a:sym typeface="Helvetica Neue"/>
                        </a:rPr>
                        <a:t>collateralized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200" b="1">
                          <a:solidFill>
                            <a:srgbClr val="FFFFFF"/>
                          </a:solidFill>
                          <a:sym typeface="Helvetica Neue"/>
                        </a:rPr>
                        <a:t>uncollateralized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56740">
                <a:tc gridSpan="2"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 b="1">
                          <a:solidFill>
                            <a:srgbClr val="FFFFFF"/>
                          </a:solidFill>
                          <a:sym typeface="Helvetica Neue"/>
                        </a:rPr>
                        <a:t>centralized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53585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—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wBTC, hBTC, imBTC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56740">
                <a:tc rowSpan="3"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 b="1">
                          <a:solidFill>
                            <a:srgbClr val="FFFFFF"/>
                          </a:solidFill>
                          <a:sym typeface="Helvetica Neue"/>
                        </a:rPr>
                        <a:t>decentralized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53585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 b="1">
                          <a:solidFill>
                            <a:srgbClr val="FFFFFF"/>
                          </a:solidFill>
                          <a:sym typeface="Helvetica Neue"/>
                        </a:rPr>
                        <a:t>pre-defined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53585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tBTC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PoA bridge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5674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 b="1">
                          <a:solidFill>
                            <a:srgbClr val="FFFFFF"/>
                          </a:solidFill>
                          <a:sym typeface="Helvetica Neue"/>
                        </a:rPr>
                        <a:t>dynamic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53585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XCLAIM, Dogethereum, renBTC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PoS sidechains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5674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 b="1">
                          <a:solidFill>
                            <a:srgbClr val="FFFFFF"/>
                          </a:solidFill>
                          <a:sym typeface="Helvetica Neue"/>
                        </a:rPr>
                        <a:t>contract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53585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—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Comprehensive bridge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Drawbacks of existing Solution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35634">
              <a:defRPr sz="8624"/>
            </a:lvl1pPr>
          </a:lstStyle>
          <a:p>
            <a:r>
              <a:t>Drawbacks of existing Solutions</a:t>
            </a:r>
          </a:p>
        </p:txBody>
      </p:sp>
      <p:sp>
        <p:nvSpPr>
          <p:cNvPr id="185" name="Uncollateralized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Uncollateralized</a:t>
            </a:r>
          </a:p>
          <a:p>
            <a:pPr lvl="1"/>
            <a:r>
              <a:t>trusted coordinators: endorsed by reputation </a:t>
            </a:r>
          </a:p>
          <a:p>
            <a:pPr lvl="1"/>
            <a:r>
              <a:t>contract/relay/light client: </a:t>
            </a:r>
            <a:br/>
            <a:r>
              <a:t>technically heavy, programability and bandwidth on </a:t>
            </a:r>
            <a:r>
              <a:rPr b="1"/>
              <a:t>both</a:t>
            </a:r>
            <a:r>
              <a:t> chains</a:t>
            </a:r>
          </a:p>
          <a:p>
            <a:r>
              <a:t>Collateralized</a:t>
            </a:r>
          </a:p>
          <a:p>
            <a:pPr lvl="1"/>
            <a:r>
              <a:t>heterogeneous collateral</a:t>
            </a:r>
          </a:p>
          <a:p>
            <a:pPr lvl="1"/>
            <a:r>
              <a:t>over-collateraliztion: e.g. tBTC 150%, renBTC 300%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8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8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8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8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5" grpId="1" build="p" animBg="1" advAuto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Cross-chain Portable BTC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84225">
              <a:defRPr sz="10640"/>
            </a:lvl1pPr>
          </a:lstStyle>
          <a:p>
            <a:r>
              <a:t>Cross-chain Portable BTC</a:t>
            </a:r>
          </a:p>
        </p:txBody>
      </p:sp>
      <p:sp>
        <p:nvSpPr>
          <p:cNvPr id="188" name="One-way transfer is easy…"/>
          <p:cNvSpPr txBox="1">
            <a:spLocks noGrp="1"/>
          </p:cNvSpPr>
          <p:nvPr>
            <p:ph type="body" idx="1"/>
          </p:nvPr>
        </p:nvSpPr>
        <p:spPr>
          <a:xfrm>
            <a:off x="1689100" y="3149600"/>
            <a:ext cx="21256577" cy="9296400"/>
          </a:xfrm>
          <a:prstGeom prst="rect">
            <a:avLst/>
          </a:prstGeom>
        </p:spPr>
        <p:txBody>
          <a:bodyPr/>
          <a:lstStyle/>
          <a:p>
            <a:r>
              <a:t>One-way transfer is easy</a:t>
            </a:r>
          </a:p>
          <a:p>
            <a:pPr lvl="1"/>
            <a:r>
              <a:t>e.g. BTCRelay is a Bitcoin light client running on Ethereum</a:t>
            </a:r>
          </a:p>
          <a:p>
            <a:r>
              <a:t>The other way around?</a:t>
            </a:r>
          </a:p>
          <a:p>
            <a:pPr lvl="1"/>
            <a:r>
              <a:t>Bitcoin is sufficiently dumb to eliminate all kinds of contracts/light clients</a:t>
            </a:r>
          </a:p>
          <a:p>
            <a:pPr lvl="1"/>
            <a:r>
              <a:t>external custody coordinators</a:t>
            </a:r>
          </a:p>
          <a:p>
            <a:pPr lvl="2"/>
            <a:r>
              <a:t>uncollateralized trusted nodes vs. collateralized nodes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18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8" grpId="1" build="p" bldLvl="5" animBg="1" advAuto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First Glimps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First Glimpse</a:t>
            </a:r>
          </a:p>
        </p:txBody>
      </p:sp>
      <p:sp>
        <p:nvSpPr>
          <p:cNvPr id="191" name="Homogeneous collateral seems impossibl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Homogeneous collateral seems impossible</a:t>
            </a:r>
          </a:p>
          <a:p>
            <a:pPr lvl="1"/>
            <a:r>
              <a:t>Who shall hold the collateral of custody coordinators?</a:t>
            </a:r>
          </a:p>
          <a:p>
            <a:pPr lvl="1"/>
            <a:r>
              <a:t>Self- or second-layer- custody of collateral?</a:t>
            </a:r>
          </a:p>
          <a:p>
            <a:pPr>
              <a:lnSpc>
                <a:spcPct val="130000"/>
              </a:lnSpc>
              <a:spcBef>
                <a:spcPts val="4000"/>
              </a:spcBef>
            </a:pPr>
            <a:r>
              <a:t>Then, heterogeneous collateral (comparing to assets under custody)</a:t>
            </a:r>
            <a:br/>
            <a:r>
              <a:t>⇒ over-collateralization to compensate risk of fluctuation </a:t>
            </a:r>
            <a:br/>
            <a:r>
              <a:t>⇒ low efficiency</a:t>
            </a:r>
          </a:p>
        </p:txBody>
      </p:sp>
      <p:sp>
        <p:nvSpPr>
          <p:cNvPr id="192" name="Why self-custody cannot work?"/>
          <p:cNvSpPr/>
          <p:nvPr/>
        </p:nvSpPr>
        <p:spPr>
          <a:xfrm>
            <a:off x="14905268" y="2454984"/>
            <a:ext cx="8647510" cy="35353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671" y="0"/>
                </a:moveTo>
                <a:cubicBezTo>
                  <a:pt x="3743" y="0"/>
                  <a:pt x="2991" y="1840"/>
                  <a:pt x="2991" y="4110"/>
                </a:cubicBezTo>
                <a:lnTo>
                  <a:pt x="2991" y="15242"/>
                </a:lnTo>
                <a:cubicBezTo>
                  <a:pt x="2991" y="15542"/>
                  <a:pt x="3005" y="15834"/>
                  <a:pt x="3029" y="16115"/>
                </a:cubicBezTo>
                <a:lnTo>
                  <a:pt x="0" y="21600"/>
                </a:lnTo>
                <a:lnTo>
                  <a:pt x="3505" y="18193"/>
                </a:lnTo>
                <a:cubicBezTo>
                  <a:pt x="3808" y="18909"/>
                  <a:pt x="4217" y="19352"/>
                  <a:pt x="4671" y="19352"/>
                </a:cubicBezTo>
                <a:lnTo>
                  <a:pt x="19919" y="19352"/>
                </a:lnTo>
                <a:cubicBezTo>
                  <a:pt x="20847" y="19352"/>
                  <a:pt x="21600" y="17512"/>
                  <a:pt x="21600" y="15242"/>
                </a:cubicBezTo>
                <a:lnTo>
                  <a:pt x="21600" y="4110"/>
                </a:lnTo>
                <a:cubicBezTo>
                  <a:pt x="21600" y="1840"/>
                  <a:pt x="20847" y="0"/>
                  <a:pt x="19919" y="0"/>
                </a:cubicBezTo>
                <a:lnTo>
                  <a:pt x="4671" y="0"/>
                </a:lnTo>
                <a:close/>
              </a:path>
            </a:pathLst>
          </a:custGeom>
          <a:gradFill>
            <a:gsLst>
              <a:gs pos="0">
                <a:schemeClr val="accent1">
                  <a:lumOff val="16847"/>
                </a:schemeClr>
              </a:gs>
              <a:gs pos="100000">
                <a:schemeClr val="accent1">
                  <a:lumOff val="-13575"/>
                </a:schemeClr>
              </a:gs>
            </a:gsLst>
            <a:lin ang="6994755"/>
          </a:gra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>
            <a:lvl1pPr>
              <a:defRPr sz="6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Why self-custody cannot work?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1" grpId="1" build="p" bldLvl="5" animBg="1" advAuto="0"/>
      <p:bldP spid="192" grpId="2" animBg="1" advAuto="0"/>
    </p:bldLst>
  </p:timing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1002</Words>
  <Application>Microsoft Office PowerPoint</Application>
  <PresentationFormat>自定义</PresentationFormat>
  <Paragraphs>199</Paragraphs>
  <Slides>20</Slides>
  <Notes>0</Notes>
  <HiddenSlides>1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8" baseType="lpstr">
      <vt:lpstr>Avenir Next Regular</vt:lpstr>
      <vt:lpstr>DIN Condensed Bold</vt:lpstr>
      <vt:lpstr>Helvetica Light</vt:lpstr>
      <vt:lpstr>Helvetica Neue</vt:lpstr>
      <vt:lpstr>Helvetica Neue Light</vt:lpstr>
      <vt:lpstr>Helvetica Neue Medium</vt:lpstr>
      <vt:lpstr>Times New Roman</vt:lpstr>
      <vt:lpstr>White</vt:lpstr>
      <vt:lpstr>Cross-Chain Portable Assets based on Decentralized Custody</vt:lpstr>
      <vt:lpstr>Importance of cross-chain interoperability</vt:lpstr>
      <vt:lpstr>Two kinds of cross-chain communication — exchange vs. one-way transfer</vt:lpstr>
      <vt:lpstr>Portable Assets</vt:lpstr>
      <vt:lpstr>Portable Assets with Custody</vt:lpstr>
      <vt:lpstr>Taxonomy of Portable Assets Custody</vt:lpstr>
      <vt:lpstr>Drawbacks of existing Solutions</vt:lpstr>
      <vt:lpstr>Cross-chain Portable BTC</vt:lpstr>
      <vt:lpstr>First Glimpse</vt:lpstr>
      <vt:lpstr>One Observation</vt:lpstr>
      <vt:lpstr>Toy Example</vt:lpstr>
      <vt:lpstr>Toy Example - cont’d</vt:lpstr>
      <vt:lpstr>Towards better efficiency</vt:lpstr>
      <vt:lpstr>Towards better efficiency cont’d</vt:lpstr>
      <vt:lpstr>Towards better efficiency cont’d</vt:lpstr>
      <vt:lpstr>Towards better Efficiency </vt:lpstr>
      <vt:lpstr>Compact Construction</vt:lpstr>
      <vt:lpstr>Future work</vt:lpstr>
      <vt:lpstr>Reference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Cross-Chain Portable Assets based on Decentralized Custody</dc:title>
  <dc:creator>Forgiven</dc:creator>
  <cp:lastModifiedBy>Yuanjie Zhang</cp:lastModifiedBy>
  <cp:revision>1</cp:revision>
  <dcterms:modified xsi:type="dcterms:W3CDTF">2020-10-13T07:26:54Z</dcterms:modified>
</cp:coreProperties>
</file>